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5" roundtripDataSignature="AMtx7mjMyrJ6ai8XH2pqoVAuXrQoGy0Jl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348ED41-B197-4499-A419-FCAA885D8E1A}">
  <a:tblStyle styleId="{4348ED41-B197-4499-A419-FCAA885D8E1A}" styleName="Table_0"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 b="off" i="off"/>
      <a:tcStyle>
        <a:fill>
          <a:solidFill>
            <a:srgbClr val="E3E5E8"/>
          </a:solidFill>
        </a:fill>
      </a:tcStyle>
    </a:band2H>
    <a:band1V>
      <a:tcTxStyle/>
    </a:band1V>
    <a:band2V>
      <a:tcTxStyle/>
    </a:band2V>
    <a:lastCol>
      <a:tcTxStyle/>
    </a:lastCol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3.xml"/><Relationship Id="rId3" Type="http://schemas.openxmlformats.org/officeDocument/2006/relationships/tableStyles" Target="tableStyle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2.xml"/><Relationship Id="rId2" Type="http://schemas.openxmlformats.org/officeDocument/2006/relationships/presProps" Target="presProps.xml"/><Relationship Id="rId16" Type="http://schemas.openxmlformats.org/officeDocument/2006/relationships/customXml" Target="../customXml/item1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5" Type="http://customschemas.google.com/relationships/presentationmetadata" Target="metadata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5a8128a817_0_1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5a8128a817_0_1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g35a8128a817_0_14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5a8128a817_0_1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5a8128a817_0_1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g35a8128a817_0_1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5a8128a817_0_1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5a8128a817_0_17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g35a8128a817_0_17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5a8128a817_0_18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5a8128a817_0_18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g35a8128a817_0_18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a8128a817_0_19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a8128a817_0_19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g35a8128a817_0_19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rst or last slide">
  <p:cSld name="first or last slid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367146" y="-1752661"/>
            <a:ext cx="12926292" cy="86106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&#10;&#10;Description automatically generated" id="13" name="Google Shape;1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37228" y="5874328"/>
            <a:ext cx="2717543" cy="738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ustom Layout">
  <p:cSld name="2_Custom Layout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descr="A logo with white stars&#10;&#10;AI-generated content may be incorrect." id="16" name="Google Shape;16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6554" y="5517066"/>
            <a:ext cx="1435446" cy="1433398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9"/>
          <p:cNvSpPr/>
          <p:nvPr>
            <p:ph idx="2" type="pic"/>
          </p:nvPr>
        </p:nvSpPr>
        <p:spPr>
          <a:xfrm>
            <a:off x="98276" y="5797996"/>
            <a:ext cx="1008062" cy="871537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1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" name="Google Shape;20;p13"/>
          <p:cNvSpPr txBox="1"/>
          <p:nvPr>
            <p:ph idx="1" type="body"/>
          </p:nvPr>
        </p:nvSpPr>
        <p:spPr>
          <a:xfrm>
            <a:off x="838200" y="1825625"/>
            <a:ext cx="10583174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descr="A logo with white stars&#10;&#10;AI-generated content may be incorrect." id="21" name="Google Shape;21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6554" y="5517066"/>
            <a:ext cx="1435446" cy="1433398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13"/>
          <p:cNvSpPr/>
          <p:nvPr>
            <p:ph idx="2" type="pic"/>
          </p:nvPr>
        </p:nvSpPr>
        <p:spPr>
          <a:xfrm>
            <a:off x="98276" y="5797996"/>
            <a:ext cx="1008062" cy="871537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Google Shape;25;p14"/>
          <p:cNvSpPr/>
          <p:nvPr>
            <p:ph idx="2" type="tbl"/>
          </p:nvPr>
        </p:nvSpPr>
        <p:spPr>
          <a:xfrm>
            <a:off x="1104900" y="2233613"/>
            <a:ext cx="9729788" cy="3986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descr="A logo with white stars&#10;&#10;AI-generated content may be incorrect." id="26" name="Google Shape;26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6554" y="5517066"/>
            <a:ext cx="1435446" cy="1433398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14"/>
          <p:cNvSpPr/>
          <p:nvPr>
            <p:ph idx="3" type="pic"/>
          </p:nvPr>
        </p:nvSpPr>
        <p:spPr>
          <a:xfrm>
            <a:off x="98276" y="5797996"/>
            <a:ext cx="1008062" cy="871537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gradFill>
          <a:gsLst>
            <a:gs pos="0">
              <a:srgbClr val="1A3EAA"/>
            </a:gs>
            <a:gs pos="12245">
              <a:srgbClr val="1A3EAA"/>
            </a:gs>
            <a:gs pos="27000">
              <a:srgbClr val="193EAA"/>
            </a:gs>
            <a:gs pos="48000">
              <a:srgbClr val="182E6F"/>
            </a:gs>
            <a:gs pos="100000">
              <a:srgbClr val="151D33"/>
            </a:gs>
          </a:gsLst>
          <a:lin ang="18900000" scaled="0"/>
        </a:gra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15"/>
          <p:cNvPicPr preferRelativeResize="0"/>
          <p:nvPr/>
        </p:nvPicPr>
        <p:blipFill rotWithShape="1">
          <a:blip r:embed="rId2">
            <a:alphaModFix amt="41000"/>
          </a:blip>
          <a:srcRect b="0" l="0" r="0" t="0"/>
          <a:stretch/>
        </p:blipFill>
        <p:spPr>
          <a:xfrm>
            <a:off x="-672259" y="1445706"/>
            <a:ext cx="13536517" cy="7306408"/>
          </a:xfrm>
          <a:prstGeom prst="rect">
            <a:avLst/>
          </a:prstGeom>
          <a:noFill/>
          <a:ln>
            <a:noFill/>
          </a:ln>
          <a:effectLst>
            <a:outerShdw blurRad="50800" rotWithShape="0" algn="ctr" dir="5400000" dist="50800">
              <a:srgbClr val="000000"/>
            </a:outerShdw>
          </a:effectLst>
        </p:spPr>
      </p:pic>
      <p:sp>
        <p:nvSpPr>
          <p:cNvPr id="30" name="Google Shape;30;p15"/>
          <p:cNvSpPr txBox="1"/>
          <p:nvPr>
            <p:ph type="ctrTitle"/>
          </p:nvPr>
        </p:nvSpPr>
        <p:spPr>
          <a:xfrm>
            <a:off x="1524000" y="1459705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1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" name="Google Shape;31;p15"/>
          <p:cNvSpPr txBox="1"/>
          <p:nvPr>
            <p:ph idx="1" type="subTitle"/>
          </p:nvPr>
        </p:nvSpPr>
        <p:spPr>
          <a:xfrm>
            <a:off x="1524000" y="3861304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descr="A logo with white stars&#10;&#10;AI-generated content may be incorrect." id="32" name="Google Shape;3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56554" y="5517066"/>
            <a:ext cx="1435446" cy="1433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bg>
      <p:bgPr>
        <a:solidFill>
          <a:schemeClr val="dk2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5" name="Google Shape;35;p11"/>
          <p:cNvSpPr txBox="1"/>
          <p:nvPr>
            <p:ph idx="1" type="body"/>
          </p:nvPr>
        </p:nvSpPr>
        <p:spPr>
          <a:xfrm>
            <a:off x="1133475" y="2138662"/>
            <a:ext cx="3657600" cy="3925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" name="Google Shape;36;p11"/>
          <p:cNvSpPr/>
          <p:nvPr>
            <p:ph idx="2" type="pic"/>
          </p:nvPr>
        </p:nvSpPr>
        <p:spPr>
          <a:xfrm>
            <a:off x="5830888" y="2424113"/>
            <a:ext cx="5227637" cy="3355975"/>
          </a:xfrm>
          <a:prstGeom prst="rect">
            <a:avLst/>
          </a:prstGeom>
          <a:noFill/>
          <a:ln>
            <a:noFill/>
          </a:ln>
        </p:spPr>
      </p:sp>
      <p:pic>
        <p:nvPicPr>
          <p:cNvPr descr="A logo with white stars&#10;&#10;AI-generated content may be incorrect." id="37" name="Google Shape;37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6554" y="5517066"/>
            <a:ext cx="1435446" cy="1433398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11"/>
          <p:cNvSpPr/>
          <p:nvPr>
            <p:ph idx="3" type="pic"/>
          </p:nvPr>
        </p:nvSpPr>
        <p:spPr>
          <a:xfrm>
            <a:off x="98276" y="5797996"/>
            <a:ext cx="1008062" cy="871537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1A3EAA"/>
            </a:gs>
            <a:gs pos="12245">
              <a:srgbClr val="1A3EAA"/>
            </a:gs>
            <a:gs pos="27000">
              <a:srgbClr val="193EAA"/>
            </a:gs>
            <a:gs pos="39000">
              <a:srgbClr val="182E6F"/>
            </a:gs>
            <a:gs pos="100000">
              <a:srgbClr val="151D33"/>
            </a:gs>
          </a:gsLst>
          <a:lin ang="1890000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text&#10;&#10;Description automatically generated" id="10" name="Google Shape;10;p7"/>
          <p:cNvPicPr preferRelativeResize="0"/>
          <p:nvPr/>
        </p:nvPicPr>
        <p:blipFill rotWithShape="1">
          <a:blip r:embed="rId1">
            <a:alphaModFix amt="85000"/>
          </a:blip>
          <a:srcRect b="0" l="0" r="0" t="0"/>
          <a:stretch/>
        </p:blipFill>
        <p:spPr>
          <a:xfrm>
            <a:off x="10145486" y="155554"/>
            <a:ext cx="1907178" cy="51825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4.png"/><Relationship Id="rId6" Type="http://schemas.openxmlformats.org/officeDocument/2006/relationships/image" Target="../media/image10.jpg"/><Relationship Id="rId7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huggingface.co/spaces/nanotron/ultrascale-playbook?section=5d_parallelism_in_a_nutshell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mailto:j-g.barthelemy@linguacustodia.com" TargetMode="External"/><Relationship Id="rId4" Type="http://schemas.openxmlformats.org/officeDocument/2006/relationships/hyperlink" Target="https://huggingface.co/LinguaCustodia" TargetMode="External"/><Relationship Id="rId5" Type="http://schemas.openxmlformats.org/officeDocument/2006/relationships/hyperlink" Target="https://www.linguacustodia.finance/" TargetMode="External"/><Relationship Id="rId6" Type="http://schemas.openxmlformats.org/officeDocument/2006/relationships/hyperlink" Target="https://www.linkedin.com/in/jean-gabriel-barthelemy/" TargetMode="External"/><Relationship Id="rId7" Type="http://schemas.openxmlformats.org/officeDocument/2006/relationships/hyperlink" Target="https://x.com/JG_Barthelemy" TargetMode="External"/><Relationship Id="rId8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"/>
          <p:cNvSpPr txBox="1"/>
          <p:nvPr>
            <p:ph type="title"/>
          </p:nvPr>
        </p:nvSpPr>
        <p:spPr>
          <a:xfrm>
            <a:off x="-2226" y="182"/>
            <a:ext cx="12205631" cy="1530360"/>
          </a:xfrm>
          <a:prstGeom prst="rect">
            <a:avLst/>
          </a:prstGeom>
          <a:solidFill>
            <a:schemeClr val="dk2">
              <a:alpha val="43921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EUROPEAN HIGH PERFORMANCE COMPUTING </a:t>
            </a:r>
            <a:r>
              <a:rPr b="0" i="0" lang="en-US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​</a:t>
            </a:r>
            <a:br>
              <a:rPr b="0" i="0" lang="en-US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4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JOINT UNDERTAKING </a:t>
            </a:r>
            <a:endParaRPr b="0" i="0" sz="4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1"/>
          <p:cNvSpPr txBox="1"/>
          <p:nvPr/>
        </p:nvSpPr>
        <p:spPr>
          <a:xfrm>
            <a:off x="3283" y="3430100"/>
            <a:ext cx="12187270" cy="1539540"/>
          </a:xfrm>
          <a:prstGeom prst="rect">
            <a:avLst/>
          </a:prstGeom>
          <a:solidFill>
            <a:schemeClr val="dk2">
              <a:alpha val="43921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AI Factories : Open for Business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b="1"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BlackMamba Project - Lingua Custodia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 i="0" sz="4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1"/>
          <p:cNvSpPr txBox="1"/>
          <p:nvPr/>
        </p:nvSpPr>
        <p:spPr>
          <a:xfrm>
            <a:off x="9002544" y="5851501"/>
            <a:ext cx="384007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Webinar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 May 2025 </a:t>
            </a:r>
            <a:endParaRPr/>
          </a:p>
        </p:txBody>
      </p:sp>
      <p:pic>
        <p:nvPicPr>
          <p:cNvPr descr="A logo with white stars on a black background&#10;&#10;AI-generated content may be incorrect." id="46" name="Google Shape;4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911" y="3106527"/>
            <a:ext cx="2178471" cy="2178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/>
              <a:t>Lingua Custodia</a:t>
            </a: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-4679475" y="3477650"/>
            <a:ext cx="4412100" cy="255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47650" lvl="0" marL="17145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Char char="o"/>
            </a:pPr>
            <a:r>
              <a:t/>
            </a:r>
            <a:endParaRPr b="1" sz="24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2"/>
          <p:cNvSpPr txBox="1"/>
          <p:nvPr/>
        </p:nvSpPr>
        <p:spPr>
          <a:xfrm>
            <a:off x="8763907" y="916908"/>
            <a:ext cx="3195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  <a:t>SAMPLE </a:t>
            </a:r>
            <a:r>
              <a:rPr b="0" i="0" lang="en-US" sz="2500" u="none" cap="none" strike="noStrike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  <a:t>CLIENTS</a:t>
            </a:r>
            <a:endParaRPr sz="2100">
              <a:solidFill>
                <a:schemeClr val="lt1"/>
              </a:solidFill>
            </a:endParaRPr>
          </a:p>
        </p:txBody>
      </p:sp>
      <p:cxnSp>
        <p:nvCxnSpPr>
          <p:cNvPr id="54" name="Google Shape;54;p2"/>
          <p:cNvCxnSpPr/>
          <p:nvPr/>
        </p:nvCxnSpPr>
        <p:spPr>
          <a:xfrm>
            <a:off x="8763961" y="1377594"/>
            <a:ext cx="3197700" cy="15600"/>
          </a:xfrm>
          <a:prstGeom prst="straightConnector1">
            <a:avLst/>
          </a:prstGeom>
          <a:noFill/>
          <a:ln cap="flat" cmpd="sng" w="19050">
            <a:solidFill>
              <a:srgbClr val="44546A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55" name="Google Shape;5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04379" y="2615851"/>
            <a:ext cx="2334153" cy="719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2"/>
          <p:cNvPicPr preferRelativeResize="0"/>
          <p:nvPr/>
        </p:nvPicPr>
        <p:blipFill rotWithShape="1">
          <a:blip r:embed="rId4">
            <a:alphaModFix/>
          </a:blip>
          <a:srcRect b="24237" l="0" r="0" t="31821"/>
          <a:stretch/>
        </p:blipFill>
        <p:spPr>
          <a:xfrm>
            <a:off x="9329263" y="3396618"/>
            <a:ext cx="1884371" cy="911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2"/>
          <p:cNvPicPr preferRelativeResize="0"/>
          <p:nvPr/>
        </p:nvPicPr>
        <p:blipFill rotWithShape="1">
          <a:blip r:embed="rId5">
            <a:alphaModFix/>
          </a:blip>
          <a:srcRect b="20791" l="0" r="0" t="18306"/>
          <a:stretch/>
        </p:blipFill>
        <p:spPr>
          <a:xfrm>
            <a:off x="9603650" y="1513924"/>
            <a:ext cx="1464515" cy="98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329259" y="4557057"/>
            <a:ext cx="1884370" cy="6037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tys - Grand Théâtre de Genève" id="59" name="Google Shape;59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206246" y="5335509"/>
            <a:ext cx="2130401" cy="376416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2"/>
          <p:cNvSpPr txBox="1"/>
          <p:nvPr>
            <p:ph idx="1" type="body"/>
          </p:nvPr>
        </p:nvSpPr>
        <p:spPr>
          <a:xfrm>
            <a:off x="306650" y="1199875"/>
            <a:ext cx="71490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Lingua Custodia is a company founded in 2011 based in Paris and Luxembourg. It masters the entire value chain of generative AI to offer secure, specialised, sovereign and frugal artificial intelligence solutions which deliver a true ROI for its regulated customers.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Lingua Custodia provides three core values: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Specialized</a:t>
            </a: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: We believe in specialized models that outperform big ones on specific tasks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Sovereign</a:t>
            </a: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: We use exclusively european cloud providers and possess all technical verticals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Frugal</a:t>
            </a: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: We focus on efficiency in all aspects: capital, inference and training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Black Mamba Project - Dragon LLM</a:t>
            </a:r>
            <a:endParaRPr/>
          </a:p>
        </p:txBody>
      </p:sp>
      <p:sp>
        <p:nvSpPr>
          <p:cNvPr id="66" name="Google Shape;66;p5"/>
          <p:cNvSpPr txBox="1"/>
          <p:nvPr>
            <p:ph idx="1" type="body"/>
          </p:nvPr>
        </p:nvSpPr>
        <p:spPr>
          <a:xfrm>
            <a:off x="445600" y="1183700"/>
            <a:ext cx="5509200" cy="39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>
                <a:solidFill>
                  <a:schemeClr val="lt1"/>
                </a:solidFill>
              </a:rPr>
              <a:t>Foundation Models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>
                <a:solidFill>
                  <a:schemeClr val="lt1"/>
                </a:solidFill>
              </a:rPr>
              <a:t>Hybrid architecture (2.5 faster inference, 75% KV Cache Reduction) leveraging state of the art Mamba architecture (GDN)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>
                <a:solidFill>
                  <a:schemeClr val="lt1"/>
                </a:solidFill>
              </a:rPr>
              <a:t>Performant architecture on long-context beyond training sequence length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>
                <a:solidFill>
                  <a:schemeClr val="lt1"/>
                </a:solidFill>
              </a:rPr>
              <a:t>Training on 9T tokens composed of 35 Languages mostly europeans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>
                <a:solidFill>
                  <a:schemeClr val="lt1"/>
                </a:solidFill>
              </a:rPr>
              <a:t>State of the art training techniques, 80% reduction in Flops to reach equivalent Llama architecture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>
                <a:solidFill>
                  <a:schemeClr val="lt1"/>
                </a:solidFill>
              </a:rPr>
              <a:t>3 sizes : 3B, 7B, 34B - open-source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>
                <a:solidFill>
                  <a:schemeClr val="lt1"/>
                </a:solidFill>
              </a:rPr>
              <a:t>Compute budget: 2 Millions hours on Leonardo HPC (Italy)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>
                <a:solidFill>
                  <a:schemeClr val="lt1"/>
                </a:solidFill>
              </a:rPr>
              <a:t>Not exhaustive list of improvements :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-US">
                <a:solidFill>
                  <a:schemeClr val="lt1"/>
                </a:solidFill>
              </a:rPr>
              <a:t>Hymba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-US">
                <a:solidFill>
                  <a:schemeClr val="lt1"/>
                </a:solidFill>
              </a:rPr>
              <a:t>Diff-Attention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-US">
                <a:solidFill>
                  <a:schemeClr val="lt1"/>
                </a:solidFill>
              </a:rPr>
              <a:t>Scaling Layer Norm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-US">
                <a:solidFill>
                  <a:schemeClr val="lt1"/>
                </a:solidFill>
              </a:rPr>
              <a:t>Rope to Nope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-US">
                <a:solidFill>
                  <a:schemeClr val="lt1"/>
                </a:solidFill>
              </a:rPr>
              <a:t>Sky Ladder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-US">
                <a:solidFill>
                  <a:schemeClr val="lt1"/>
                </a:solidFill>
              </a:rPr>
              <a:t>Gated Delta Network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7" name="Google Shape;67;p5"/>
          <p:cNvSpPr txBox="1"/>
          <p:nvPr/>
        </p:nvSpPr>
        <p:spPr>
          <a:xfrm>
            <a:off x="3094350" y="5548225"/>
            <a:ext cx="6003300" cy="14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</a:pPr>
            <a:r>
              <a:rPr lang="en-US"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Deep seek init</a:t>
            </a:r>
            <a:endParaRPr sz="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</a:pPr>
            <a:r>
              <a:rPr lang="en-US"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Improved Signal normalization</a:t>
            </a:r>
            <a:endParaRPr sz="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</a:pPr>
            <a:r>
              <a:rPr lang="en-US"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CCE - Cut your Vocabulary Loss</a:t>
            </a:r>
            <a:endParaRPr sz="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Calibri"/>
              <a:buChar char="•"/>
            </a:pPr>
            <a:r>
              <a:rPr lang="en-US"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Scalable Softmax</a:t>
            </a:r>
            <a:endParaRPr sz="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Calibri"/>
              <a:buChar char="•"/>
            </a:pPr>
            <a:r>
              <a:rPr lang="en-US"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Step Fun</a:t>
            </a:r>
            <a:endParaRPr sz="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" name="Google Shape;68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22550" y="1336101"/>
            <a:ext cx="6369449" cy="382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5a8128a817_0_143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Black Mamba Project - Dragon LLM</a:t>
            </a:r>
            <a:endParaRPr/>
          </a:p>
        </p:txBody>
      </p:sp>
      <p:sp>
        <p:nvSpPr>
          <p:cNvPr id="75" name="Google Shape;75;g35a8128a817_0_143"/>
          <p:cNvSpPr txBox="1"/>
          <p:nvPr>
            <p:ph idx="1" type="body"/>
          </p:nvPr>
        </p:nvSpPr>
        <p:spPr>
          <a:xfrm>
            <a:off x="6516050" y="1586150"/>
            <a:ext cx="5509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Trying to create the Deepseek moment for Europe</a:t>
            </a:r>
            <a:endParaRPr sz="2000"/>
          </a:p>
        </p:txBody>
      </p:sp>
      <p:pic>
        <p:nvPicPr>
          <p:cNvPr id="76" name="Google Shape;76;g35a8128a817_0_1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150" y="1179675"/>
            <a:ext cx="6046924" cy="52614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7" name="Google Shape;77;g35a8128a817_0_143"/>
          <p:cNvCxnSpPr/>
          <p:nvPr/>
        </p:nvCxnSpPr>
        <p:spPr>
          <a:xfrm rot="10800000">
            <a:off x="2577925" y="4926275"/>
            <a:ext cx="3293400" cy="93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8" name="Google Shape;78;g35a8128a817_0_143"/>
          <p:cNvSpPr txBox="1"/>
          <p:nvPr/>
        </p:nvSpPr>
        <p:spPr>
          <a:xfrm>
            <a:off x="3703450" y="4978475"/>
            <a:ext cx="120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0.2x Flops</a:t>
            </a:r>
            <a:endParaRPr/>
          </a:p>
        </p:txBody>
      </p:sp>
      <p:graphicFrame>
        <p:nvGraphicFramePr>
          <p:cNvPr id="79" name="Google Shape;79;g35a8128a817_0_143"/>
          <p:cNvGraphicFramePr/>
          <p:nvPr/>
        </p:nvGraphicFramePr>
        <p:xfrm>
          <a:off x="6583213" y="237870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{4348ED41-B197-4499-A419-FCAA885D8E1A}</a:tableStyleId>
              </a:tblPr>
              <a:tblGrid>
                <a:gridCol w="1754950"/>
                <a:gridCol w="1754950"/>
                <a:gridCol w="1754950"/>
              </a:tblGrid>
              <a:tr h="576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Helvetica Neue"/>
                        <a:buNone/>
                      </a:pPr>
                      <a:r>
                        <a:t/>
                      </a:r>
                      <a:endParaRPr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50800" marB="50800" marR="50800" marL="508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Helvetica Neue"/>
                        <a:buNone/>
                      </a:pPr>
                      <a:r>
                        <a:rPr lang="en-US">
                          <a:solidFill>
                            <a:schemeClr val="lt1"/>
                          </a:solidFill>
                        </a:rPr>
                        <a:t>Language Modeling (Hellaswag)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50800" marB="50800" marR="50800" marL="508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Helvetica Neue"/>
                        <a:buNone/>
                      </a:pPr>
                      <a:r>
                        <a:rPr lang="en-US">
                          <a:solidFill>
                            <a:schemeClr val="lt1"/>
                          </a:solidFill>
                        </a:rPr>
                        <a:t>Recall (Avg SWDE+FDA)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50800" marB="50800" marR="50800" marL="508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Helvetica Neue"/>
                        <a:buNone/>
                      </a:pPr>
                      <a:r>
                        <a:rPr i="1" lang="en-US" u="none" cap="none" strike="noStrike">
                          <a:solidFill>
                            <a:schemeClr val="lt1"/>
                          </a:solidFill>
                        </a:rPr>
                        <a:t>GPT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50800" marB="50800" marR="50800" marL="508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Helvetica Neue"/>
                        <a:buNone/>
                      </a:pPr>
                      <a:r>
                        <a:rPr lang="en-US" u="none" cap="none" strike="noStrike">
                          <a:solidFill>
                            <a:schemeClr val="lt1"/>
                          </a:solidFill>
                        </a:rPr>
                        <a:t>39,70%</a:t>
                      </a:r>
                      <a:endParaRPr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50800" marB="50800" marR="50800" marL="508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Helvetica Neue"/>
                        <a:buNone/>
                      </a:pPr>
                      <a:r>
                        <a:rPr lang="en-US" u="none" cap="none" strike="noStrike">
                          <a:solidFill>
                            <a:schemeClr val="lt1"/>
                          </a:solidFill>
                        </a:rPr>
                        <a:t>19,90 %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50800" marB="50800" marR="50800" marL="508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5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Helvetica Neue"/>
                        <a:buNone/>
                      </a:pPr>
                      <a:r>
                        <a:rPr i="1" lang="en-US" u="none" cap="none" strike="noStrike">
                          <a:solidFill>
                            <a:schemeClr val="lt1"/>
                          </a:solidFill>
                        </a:rPr>
                        <a:t>Dragon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50800" marB="50800" marR="50800" marL="508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Helvetica Neue"/>
                        <a:buNone/>
                      </a:pPr>
                      <a:r>
                        <a:rPr lang="en-US" u="none" cap="none" strike="noStrike">
                          <a:solidFill>
                            <a:schemeClr val="lt1"/>
                          </a:solidFill>
                        </a:rPr>
                        <a:t>4</a:t>
                      </a:r>
                      <a:r>
                        <a:rPr lang="en-US">
                          <a:solidFill>
                            <a:schemeClr val="lt1"/>
                          </a:solidFill>
                        </a:rPr>
                        <a:t>5</a:t>
                      </a:r>
                      <a:r>
                        <a:rPr lang="en-US" u="none" cap="none" strike="noStrike">
                          <a:solidFill>
                            <a:schemeClr val="lt1"/>
                          </a:solidFill>
                        </a:rPr>
                        <a:t>.</a:t>
                      </a:r>
                      <a:r>
                        <a:rPr lang="en-US">
                          <a:solidFill>
                            <a:schemeClr val="lt1"/>
                          </a:solidFill>
                        </a:rPr>
                        <a:t>14</a:t>
                      </a:r>
                      <a:r>
                        <a:rPr lang="en-US" u="none" cap="none" strike="noStrike">
                          <a:solidFill>
                            <a:schemeClr val="lt1"/>
                          </a:solidFill>
                        </a:rPr>
                        <a:t>%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50800" marB="50800" marR="50800" marL="508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Helvetica Neue"/>
                        <a:buNone/>
                      </a:pPr>
                      <a:r>
                        <a:rPr lang="en-US" u="none" cap="none" strike="noStrike">
                          <a:solidFill>
                            <a:schemeClr val="lt1"/>
                          </a:solidFill>
                        </a:rPr>
                        <a:t>6</a:t>
                      </a:r>
                      <a:r>
                        <a:rPr lang="en-US">
                          <a:solidFill>
                            <a:schemeClr val="lt1"/>
                          </a:solidFill>
                        </a:rPr>
                        <a:t>5</a:t>
                      </a:r>
                      <a:r>
                        <a:rPr lang="en-US" u="none" cap="none" strike="noStrike">
                          <a:solidFill>
                            <a:schemeClr val="lt1"/>
                          </a:solidFill>
                        </a:rPr>
                        <a:t>,</a:t>
                      </a:r>
                      <a:r>
                        <a:rPr lang="en-US">
                          <a:solidFill>
                            <a:schemeClr val="lt1"/>
                          </a:solidFill>
                        </a:rPr>
                        <a:t>83</a:t>
                      </a:r>
                      <a:r>
                        <a:rPr lang="en-US" u="none" cap="none" strike="noStrike">
                          <a:solidFill>
                            <a:schemeClr val="lt1"/>
                          </a:solidFill>
                        </a:rPr>
                        <a:t> %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50800" marB="50800" marR="50800" marL="508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0" name="Google Shape;80;g35a8128a817_0_143"/>
          <p:cNvSpPr txBox="1"/>
          <p:nvPr/>
        </p:nvSpPr>
        <p:spPr>
          <a:xfrm>
            <a:off x="512750" y="6457800"/>
            <a:ext cx="600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Models of 770m parameters and trained on 50B tokens - nanoGPT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1" name="Google Shape;81;g35a8128a817_0_143"/>
          <p:cNvSpPr txBox="1"/>
          <p:nvPr/>
        </p:nvSpPr>
        <p:spPr>
          <a:xfrm>
            <a:off x="6970400" y="3681500"/>
            <a:ext cx="4600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</a:rPr>
              <a:t>Models of 770m parameters and trained on 10B tokens - nanoGPT</a:t>
            </a:r>
            <a:endParaRPr sz="1100">
              <a:solidFill>
                <a:schemeClr val="lt1"/>
              </a:solidFill>
            </a:endParaRPr>
          </a:p>
        </p:txBody>
      </p:sp>
      <p:sp>
        <p:nvSpPr>
          <p:cNvPr id="82" name="Google Shape;82;g35a8128a817_0_143"/>
          <p:cNvSpPr txBox="1"/>
          <p:nvPr/>
        </p:nvSpPr>
        <p:spPr>
          <a:xfrm>
            <a:off x="6673875" y="4955375"/>
            <a:ext cx="54057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lt1"/>
                </a:solidFill>
              </a:rPr>
              <a:t>Current 3B models in training</a:t>
            </a:r>
            <a:endParaRPr sz="17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a8128a817_0_163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Leonardo Cineca italy</a:t>
            </a:r>
            <a:endParaRPr/>
          </a:p>
        </p:txBody>
      </p:sp>
      <p:sp>
        <p:nvSpPr>
          <p:cNvPr id="89" name="Google Shape;89;g35a8128a817_0_163"/>
          <p:cNvSpPr txBox="1"/>
          <p:nvPr>
            <p:ph idx="1" type="body"/>
          </p:nvPr>
        </p:nvSpPr>
        <p:spPr>
          <a:xfrm>
            <a:off x="838200" y="1216025"/>
            <a:ext cx="105831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Large scale cluster : 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3456 booster nodes - 4 A100 64GB - </a:t>
            </a:r>
            <a:r>
              <a:rPr lang="en-US"/>
              <a:t>VRAM :  256GB per nodes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Data </a:t>
            </a:r>
            <a:r>
              <a:rPr lang="en-US"/>
              <a:t>Parallelism - Good until 1.5B models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Low VRAM constraints means more engineering for </a:t>
            </a:r>
            <a:r>
              <a:rPr lang="en-US"/>
              <a:t>tensor parallelism (until 3B) and </a:t>
            </a:r>
            <a:r>
              <a:rPr lang="en-US"/>
              <a:t>interleaved pipeline parallelism (&gt;3B)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Clr>
                <a:srgbClr val="D0E0E3"/>
              </a:buClr>
              <a:buSzPts val="2800"/>
              <a:buChar char="•"/>
            </a:pPr>
            <a:r>
              <a:rPr lang="en-US" u="sng">
                <a:solidFill>
                  <a:srgbClr val="D0E0E3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Ultrascale Notebook by hugging face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Megatron-LM most efficient code : runs at </a:t>
            </a:r>
            <a:r>
              <a:rPr lang="en-US"/>
              <a:t>190 TFLOPs/s</a:t>
            </a:r>
            <a:r>
              <a:rPr lang="en-US"/>
              <a:t>/GPU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5a8128a817_0_174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Data Transfer</a:t>
            </a:r>
            <a:endParaRPr/>
          </a:p>
        </p:txBody>
      </p:sp>
      <p:sp>
        <p:nvSpPr>
          <p:cNvPr id="96" name="Google Shape;96;g35a8128a817_0_174"/>
          <p:cNvSpPr txBox="1"/>
          <p:nvPr>
            <p:ph idx="1" type="body"/>
          </p:nvPr>
        </p:nvSpPr>
        <p:spPr>
          <a:xfrm>
            <a:off x="838200" y="1825625"/>
            <a:ext cx="105831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Good speed good stability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Process : </a:t>
            </a:r>
            <a:endParaRPr/>
          </a:p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Whitelist </a:t>
            </a:r>
            <a:r>
              <a:rPr lang="en-US"/>
              <a:t>data mover nodes ip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Add a ssh config inside your home configuration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Run your data transfer command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endParaRPr/>
          </a:p>
        </p:txBody>
      </p:sp>
      <p:pic>
        <p:nvPicPr>
          <p:cNvPr id="97" name="Google Shape;97;g35a8128a817_0_174" title="carbon.png"/>
          <p:cNvPicPr preferRelativeResize="0"/>
          <p:nvPr/>
        </p:nvPicPr>
        <p:blipFill rotWithShape="1">
          <a:blip r:embed="rId3">
            <a:alphaModFix/>
          </a:blip>
          <a:srcRect b="17310" l="5119" r="5379" t="17317"/>
          <a:stretch/>
        </p:blipFill>
        <p:spPr>
          <a:xfrm>
            <a:off x="838200" y="4389900"/>
            <a:ext cx="9546998" cy="2151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5a8128a817_0_189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Other tips and remarks</a:t>
            </a:r>
            <a:endParaRPr/>
          </a:p>
        </p:txBody>
      </p:sp>
      <p:sp>
        <p:nvSpPr>
          <p:cNvPr id="104" name="Google Shape;104;g35a8128a817_0_189"/>
          <p:cNvSpPr txBox="1"/>
          <p:nvPr>
            <p:ph idx="1" type="body"/>
          </p:nvPr>
        </p:nvSpPr>
        <p:spPr>
          <a:xfrm>
            <a:off x="838200" y="1825625"/>
            <a:ext cx="105831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GPUs are still unstable hardware, expect crashes, prepare for them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Network issue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Ask for close nodes improves performance and reliability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endParaRPr/>
          </a:p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Always ask for CPU time (1 millions hours) to prepare your data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g35a8128a817_0_196" title="carbon(1).png"/>
          <p:cNvPicPr preferRelativeResize="0"/>
          <p:nvPr/>
        </p:nvPicPr>
        <p:blipFill rotWithShape="1">
          <a:blip r:embed="rId3">
            <a:alphaModFix/>
          </a:blip>
          <a:srcRect b="6793" l="5916" r="5517" t="7325"/>
          <a:stretch/>
        </p:blipFill>
        <p:spPr>
          <a:xfrm>
            <a:off x="0" y="0"/>
            <a:ext cx="8362327" cy="690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"/>
          <p:cNvSpPr txBox="1"/>
          <p:nvPr/>
        </p:nvSpPr>
        <p:spPr>
          <a:xfrm>
            <a:off x="3968621" y="988007"/>
            <a:ext cx="4254759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b="1" sz="6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6"/>
          <p:cNvSpPr txBox="1"/>
          <p:nvPr/>
        </p:nvSpPr>
        <p:spPr>
          <a:xfrm>
            <a:off x="441224" y="2147625"/>
            <a:ext cx="11357700" cy="44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</a:rPr>
              <a:t>Email : </a:t>
            </a:r>
            <a:r>
              <a:rPr b="1" lang="en-US" sz="2800" u="sng">
                <a:solidFill>
                  <a:schemeClr val="hlink"/>
                </a:solidFill>
                <a:hlinkClick r:id="rId3"/>
              </a:rPr>
              <a:t>j-g.barthelemy@linguacustodia.com</a:t>
            </a:r>
            <a:endParaRPr b="1" sz="2800">
              <a:solidFill>
                <a:srgbClr val="FFFFF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FFFFF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</a:rPr>
              <a:t>Huggingface : </a:t>
            </a:r>
            <a:r>
              <a:rPr b="1" lang="en-US" sz="2800" u="sng">
                <a:solidFill>
                  <a:schemeClr val="hlink"/>
                </a:solidFill>
                <a:hlinkClick r:id="rId4"/>
              </a:rPr>
              <a:t>https://huggingface.co/LinguaCustodia</a:t>
            </a:r>
            <a:endParaRPr b="1" sz="2800">
              <a:solidFill>
                <a:srgbClr val="FFFFF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FFFFF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</a:rPr>
              <a:t>Website : </a:t>
            </a:r>
            <a:r>
              <a:rPr b="1" lang="en-US" sz="2800" u="sng">
                <a:solidFill>
                  <a:schemeClr val="hlink"/>
                </a:solidFill>
                <a:hlinkClick r:id="rId5"/>
              </a:rPr>
              <a:t>https://www.linguacustodia.finance/</a:t>
            </a:r>
            <a:endParaRPr b="1" sz="2800">
              <a:solidFill>
                <a:srgbClr val="FFFFF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FFFFF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</a:rPr>
              <a:t>Linkedin : </a:t>
            </a:r>
            <a:r>
              <a:rPr b="1" lang="en-US" sz="2800" u="sng">
                <a:solidFill>
                  <a:schemeClr val="hlink"/>
                </a:solidFill>
                <a:hlinkClick r:id="rId6"/>
              </a:rPr>
              <a:t>https://www.linkedin.com/in/jean-gabriel-barthelemy/</a:t>
            </a:r>
            <a:endParaRPr b="1" sz="2800">
              <a:solidFill>
                <a:srgbClr val="FFFFF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FFFFF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</a:rPr>
              <a:t>X : </a:t>
            </a:r>
            <a:r>
              <a:rPr b="1" lang="en-US" sz="2800" u="sng">
                <a:solidFill>
                  <a:schemeClr val="hlink"/>
                </a:solidFill>
                <a:hlinkClick r:id="rId7"/>
              </a:rPr>
              <a:t>https://x.com/JG_Barthelemy</a:t>
            </a:r>
            <a:r>
              <a:rPr b="1" lang="en-US" sz="2800">
                <a:solidFill>
                  <a:srgbClr val="FFFFFF"/>
                </a:solidFill>
              </a:rPr>
              <a:t> </a:t>
            </a:r>
            <a:endParaRPr b="1" sz="2800">
              <a:solidFill>
                <a:srgbClr val="FFFFF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FFFFFF"/>
              </a:solidFill>
            </a:endParaRPr>
          </a:p>
        </p:txBody>
      </p:sp>
      <p:pic>
        <p:nvPicPr>
          <p:cNvPr id="117" name="Google Shape;117;p6" title="frame(1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56100" y="1184225"/>
            <a:ext cx="1842825" cy="184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Custom 4">
      <a:dk1>
        <a:srgbClr val="000000"/>
      </a:dk1>
      <a:lt1>
        <a:srgbClr val="FFFFFF"/>
      </a:lt1>
      <a:dk2>
        <a:srgbClr val="061C76"/>
      </a:dk2>
      <a:lt2>
        <a:srgbClr val="FFFFFF"/>
      </a:lt2>
      <a:accent1>
        <a:srgbClr val="061C76"/>
      </a:accent1>
      <a:accent2>
        <a:srgbClr val="1A3EAA"/>
      </a:accent2>
      <a:accent3>
        <a:srgbClr val="FFC000"/>
      </a:accent3>
      <a:accent4>
        <a:srgbClr val="9BBB59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BD45769B505C47B741277D5A7E1AA2" ma:contentTypeVersion="21" ma:contentTypeDescription="Create a new document." ma:contentTypeScope="" ma:versionID="2d90d388cac602ef767b01f3e2fb3ce7">
  <xsd:schema xmlns:xsd="http://www.w3.org/2001/XMLSchema" xmlns:xs="http://www.w3.org/2001/XMLSchema" xmlns:p="http://schemas.microsoft.com/office/2006/metadata/properties" xmlns:ns1="http://schemas.microsoft.com/sharepoint/v3" xmlns:ns2="17615853-7f91-438f-9534-afd54aeb325b" xmlns:ns3="4f61047b-3b18-41b7-9c13-88e2fbe1b5d2" targetNamespace="http://schemas.microsoft.com/office/2006/metadata/properties" ma:root="true" ma:fieldsID="568a6ae81556c89371b695ff50b0fb7b" ns1:_="" ns2:_="" ns3:_="">
    <xsd:import namespace="http://schemas.microsoft.com/sharepoint/v3"/>
    <xsd:import namespace="17615853-7f91-438f-9534-afd54aeb325b"/>
    <xsd:import namespace="4f61047b-3b18-41b7-9c13-88e2fbe1b5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615853-7f91-438f-9534-afd54aeb32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0b6b536-68da-4869-80cf-67b04ace3c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61047b-3b18-41b7-9c13-88e2fbe1b5d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b4d8597-6f18-48fb-88c2-3eefa884dd06}" ma:internalName="TaxCatchAll" ma:showField="CatchAllData" ma:web="4f61047b-3b18-41b7-9c13-88e2fbe1b5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f61047b-3b18-41b7-9c13-88e2fbe1b5d2" xsi:nil="true"/>
    <_ip_UnifiedCompliancePolicyUIAction xmlns="http://schemas.microsoft.com/sharepoint/v3" xsi:nil="true"/>
    <_ip_UnifiedCompliancePolicyProperties xmlns="http://schemas.microsoft.com/sharepoint/v3" xsi:nil="true"/>
    <lcf76f155ced4ddcb4097134ff3c332f xmlns="17615853-7f91-438f-9534-afd54aeb325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8069682-504F-4AC7-8B11-8EF068DA6D79}"/>
</file>

<file path=customXml/itemProps2.xml><?xml version="1.0" encoding="utf-8"?>
<ds:datastoreItem xmlns:ds="http://schemas.openxmlformats.org/officeDocument/2006/customXml" ds:itemID="{B8F10917-9DB9-4AE1-81A9-594C8E066CC3}"/>
</file>

<file path=customXml/itemProps3.xml><?xml version="1.0" encoding="utf-8"?>
<ds:datastoreItem xmlns:ds="http://schemas.openxmlformats.org/officeDocument/2006/customXml" ds:itemID="{423BFE25-7FD1-42B3-82C7-F2517635CE36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LEBEAUX Elise</dc:creator>
  <dcterms:created xsi:type="dcterms:W3CDTF">2022-03-16T15:41:54Z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0x01010011BD45769B505C47B741277D5A7E1AA2</vt:lpwstr>
  </property>
  <property fmtid="{D5CDD505-2E9C-101B-9397-08002B2CF9AE}" pid="3" name="MediaServiceImageTags">
    <vt:lpwstr/>
  </property>
</Properties>
</file>