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0" r:id="rId5"/>
    <p:sldId id="262" r:id="rId6"/>
    <p:sldId id="263" r:id="rId7"/>
    <p:sldId id="264" r:id="rId8"/>
    <p:sldId id="265" r:id="rId9"/>
    <p:sldId id="285" r:id="rId10"/>
    <p:sldId id="277" r:id="rId11"/>
    <p:sldId id="284" r:id="rId12"/>
    <p:sldId id="292" r:id="rId13"/>
    <p:sldId id="283" r:id="rId14"/>
    <p:sldId id="289" r:id="rId15"/>
    <p:sldId id="293" r:id="rId16"/>
    <p:sldId id="291" r:id="rId17"/>
    <p:sldId id="287" r:id="rId18"/>
    <p:sldId id="290" r:id="rId19"/>
    <p:sldId id="276" r:id="rId20"/>
    <p:sldId id="286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5AF525-963E-42EB-B9B0-CDAAAC5515F3}">
          <p14:sldIdLst>
            <p14:sldId id="260"/>
            <p14:sldId id="262"/>
            <p14:sldId id="263"/>
            <p14:sldId id="264"/>
            <p14:sldId id="265"/>
            <p14:sldId id="285"/>
            <p14:sldId id="277"/>
            <p14:sldId id="284"/>
            <p14:sldId id="292"/>
            <p14:sldId id="283"/>
            <p14:sldId id="289"/>
            <p14:sldId id="293"/>
            <p14:sldId id="291"/>
            <p14:sldId id="287"/>
            <p14:sldId id="290"/>
            <p14:sldId id="276"/>
            <p14:sldId id="286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134B"/>
    <a:srgbClr val="F6178A"/>
    <a:srgbClr val="0AE2EB"/>
    <a:srgbClr val="3965D6"/>
    <a:srgbClr val="194664"/>
    <a:srgbClr val="137088"/>
    <a:srgbClr val="D21E87"/>
    <a:srgbClr val="440A2D"/>
    <a:srgbClr val="4A0E3D"/>
    <a:srgbClr val="193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>
      <p:cViewPr>
        <p:scale>
          <a:sx n="81" d="100"/>
          <a:sy n="81" d="100"/>
        </p:scale>
        <p:origin x="535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C6F6E-78CE-4936-BE75-75C66CCC9DC9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8C1DA-7A70-43C0-AE82-78B22A9EE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7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ONGOING PROCEDURES – 1 EXASCALE (FR), 4-MID-RANGE SYSTEMS IN Greece, Sweden, Hungary, Ireland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790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DBA1-A138-F910-FA1C-C9CC58D84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0C1A0-E307-9CA0-20F1-75D43D74D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1120F-F6AD-D57E-A9A1-C07666DF1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C7C87-7FD3-AD16-FAB2-DB21C4265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46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04988-D4A4-1169-2D1B-A6EE8A71F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72183-570D-A2C7-F904-9E41E0A0F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1C47E-7420-41FF-DFB0-3AF27674F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2AD22-479E-D02B-A187-05C432A5C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14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F4AA5-B18C-6BD6-7F54-B75A4E46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4439C-370C-A9DF-D924-051D94BD5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68F08-BBFB-84EC-F183-F25249890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5DF60-D8CA-F333-D7F4-98656926B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71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4596C-D547-0245-5608-DC105FCE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5A07F-E433-1190-35E4-79319CA16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65ECA-AED5-7D9C-F94D-6DCF29DC6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9B753-9850-2A56-076F-AF4C81E70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62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1F551-2CDC-2DDB-A740-B0F285E28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A8E2F3-4401-55B0-2E71-2F2C9412C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6F7C9-F639-AC31-27F0-CC900B1B0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7B901-FE3D-FAF0-DAD5-20E3A8F1B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26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0D83-F8F3-B23D-0C30-319E239E7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3F33E2-DB1A-4E6D-69CA-F0EEE174E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437E2-D586-CE2C-35F6-7B1FE42B7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3A290-A6F2-7C23-4C10-58E7D2E07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13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50CF2-5AFA-8E53-1C79-CC8151E00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F13ABB-7D32-18E8-4A57-1E32CDC29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434AF-7BA9-35B1-1331-E97616CBC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120B6-41C1-2ED3-402A-631442500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4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119A4-07EF-50D0-8FDA-AFF62D27B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61214-466D-4DCC-DD18-C6FAD3ED4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24A97-4B50-6900-8813-19C05E6E7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QC-Quantum computer, QS-Quantum simulator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2F123-CC61-166F-AFFA-A09A8EC7B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5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0CC95-51E8-C3AE-E072-835312E6B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2C8B3-DA07-5154-23B3-1A39824D9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9A5A3-DB41-431D-F252-F298AC76C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dirty="0"/>
              <a:t>I would not include the details of the architecture in each partition, too detail, but maybe mention or have it as extra comment if needed: bot AMD and Intel, both NVIDIA and AMD.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BDF81-B198-636B-D6E9-288413C399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3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F1FD2-8675-76A6-D339-A706E359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6CE60-4C92-8375-5A6D-63D5ADD15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56036-97BD-1464-1D17-FB86E25A7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861C0-FC19-EB5C-369E-AFE116D43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21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6E5B9-5EC5-EFE3-E287-2B375182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FCCA8-7956-A11F-5D59-95DDF722E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71E48-B02C-A7D2-4E13-BE7DE0358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B9387-F87D-95C2-4E70-2A81C8868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94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8C887-322C-99DA-AFA4-8BF6F9E2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D7B25-A566-D92F-228E-938B244CF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F6185-FE9E-9260-681C-DBCE7F16A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C12DD-A157-4BBC-9D31-0D8DCF8DB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24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C4268-1C95-39FE-A75F-9D4DE3171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22A2A0-E341-7B33-6C99-C261DF82B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40BD1-71BA-0DC1-85E6-F132D884A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ADB92-F9AB-F0D5-19D3-C66795AB3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279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71875-DC57-DBF9-3DDC-5DABF46A7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D8216-38CB-E15E-48CA-5BB128D8B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BDFE71-8B0B-6E84-5DFC-F67AEB460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GB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74711-9B1E-7D8B-6351-8BE802767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8C1DA-7A70-43C0-AE82-78B22A9EE26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93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E12E-34A7-6B40-A79B-615FF7DB4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F801F-DF98-1545-0B21-2843BBC78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AF3EF-1875-D9E2-497C-A8576548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3FC85-652D-D088-B14C-6C4780D5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D94CC-FB62-4C24-E374-68D80DE2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50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6CD75-2D87-69FE-3195-71A146E0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162EFC-B223-C9F1-FAAA-D99FAD036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F68B-CEE0-BA54-D59B-F5DB2953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F68FB-0FE1-E9DC-24D5-9BAA6913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191B9-E813-7189-ECDB-34964273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03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2AE246-10FD-A1E5-F34A-756498C32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EFDED-7B58-32D5-12C0-8F084DE20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7B19B-5DE4-6C3F-53C7-28592EB6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AC49-9F61-7133-BE3E-80375D6F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7C34A-35C1-1AE2-E86A-1639A1EB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16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D3BD4-5E0C-E343-3D58-97EA7DF0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D22A-03B8-8D75-15C8-EA10B1E69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2A60D-0F33-A45C-97DD-8976C100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492FE-D7E2-560A-677B-98D9A3FD8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7504-9D8E-A4FE-2175-FBC09FB1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3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E64B-A72D-C51A-3353-5CE76470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B12F5-99CD-E11D-B7D1-387B4F02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2BE97-6B5E-E232-4D0C-BB79ED68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A1580-2061-FB04-091B-5F406D2B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DD735-B71A-BE35-9CFA-B4B436F3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2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E8BD-F015-BFCA-EC81-F4B98593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B4B9-EEF0-88DB-3862-A2A693D67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42426-9B01-3878-C6FB-530318D29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27D88-F33E-5E49-3BF7-6351C41B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62193-08CC-7B55-5CA0-532E2FEF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04EB6-80AC-E3BE-1BCB-7ACF4C45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A9A1-E83E-4803-C08B-7497A21AD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EB5ED-DC9D-E797-A0EF-E52F01DFC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DEE16-D32D-4D19-36A8-DBBA6260C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A94DB-C329-83C6-C01C-766D310DC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F151F-FFCE-0BD9-4B42-E7DAF7A10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349F5-45E1-457C-E51A-D00BC80E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A8C9C-8AB5-51E6-4A03-F3CC5473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6A747-CDDB-1E9C-F5FA-16D02D5C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2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9F37-74B2-B900-B575-5A003445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47533-32AD-813E-D0D4-80BF732D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22C14-ABE7-1C2D-7385-989E1373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120A5-F46F-3225-16D1-B2E8BD5E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06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468AE-EDB4-0D31-2368-EE0823D8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D67D7-A737-A0A1-B6D2-541408D4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ACD61-636C-0CD1-62F7-192ED8F0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95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BC7E-5A3D-6213-993D-5B1D57CD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B8C2-9DD8-D31C-5210-459BE0B78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EA1F3-F0DE-E99A-C225-70A9A1FF9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612E1-1547-5F8C-A91F-19E9D7BF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EA62C-0F44-17D8-32F2-A2BE6B3E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4D67D-2EA7-0FC0-C7E7-EDDC1542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80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640E-E631-B9D7-9428-0940D762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1AD98-C457-4221-0053-E28D2FE25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F62FD-5541-AA32-EE27-9430393F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1C2A-D2D6-3108-7854-0BD4DAFF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A782C-24AD-43CD-DDE2-2CE9C385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5C3B4-BE64-F945-AAA8-59CAADA3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179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8198E-EEED-7621-DF3E-187943C20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312C4-1A7D-0AB1-1187-F79BB2D14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0AE0D-FF1A-8059-E6EB-0637D56AE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D5B6E-660A-4DCA-97C8-D78AFDC8B043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76FAA-6266-527A-306C-B0EF013BE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1E54D-4FB6-0D08-55AF-BA6EC4BEB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174B4F-2D48-4BB1-804A-04CD9D8EF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6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38.sv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Relationship Id="rId1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2.png"/><Relationship Id="rId21" Type="http://schemas.openxmlformats.org/officeDocument/2006/relationships/image" Target="../media/image81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jpeg"/><Relationship Id="rId5" Type="http://schemas.openxmlformats.org/officeDocument/2006/relationships/image" Target="../media/image13.png"/><Relationship Id="rId10" Type="http://schemas.openxmlformats.org/officeDocument/2006/relationships/image" Target="../media/image87.png"/><Relationship Id="rId4" Type="http://schemas.openxmlformats.org/officeDocument/2006/relationships/image" Target="../media/image83.sv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png"/><Relationship Id="rId7" Type="http://schemas.openxmlformats.org/officeDocument/2006/relationships/image" Target="../media/image9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Relationship Id="rId9" Type="http://schemas.openxmlformats.org/officeDocument/2006/relationships/image" Target="../media/image9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73918.CDD47450" TargetMode="External"/><Relationship Id="rId13" Type="http://schemas.openxmlformats.org/officeDocument/2006/relationships/hyperlink" Target="https://www.linkedin.com/company/eurohpc-ju/" TargetMode="External"/><Relationship Id="rId18" Type="http://schemas.openxmlformats.org/officeDocument/2006/relationships/image" Target="../media/image105.svg"/><Relationship Id="rId3" Type="http://schemas.microsoft.com/office/2007/relationships/hdphoto" Target="../media/hdphoto1.wdp"/><Relationship Id="rId7" Type="http://schemas.openxmlformats.org/officeDocument/2006/relationships/image" Target="../media/image100.png"/><Relationship Id="rId12" Type="http://schemas.openxmlformats.org/officeDocument/2006/relationships/image" Target="cid:image003.png@01D73918.CDD47450" TargetMode="External"/><Relationship Id="rId17" Type="http://schemas.openxmlformats.org/officeDocument/2006/relationships/image" Target="../media/image104.png"/><Relationship Id="rId2" Type="http://schemas.openxmlformats.org/officeDocument/2006/relationships/image" Target="../media/image1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5" Type="http://schemas.openxmlformats.org/officeDocument/2006/relationships/image" Target="../media/image3.png"/><Relationship Id="rId15" Type="http://schemas.openxmlformats.org/officeDocument/2006/relationships/hyperlink" Target="https://www.youtube.com/@eurohpc-ju" TargetMode="External"/><Relationship Id="rId10" Type="http://schemas.openxmlformats.org/officeDocument/2006/relationships/hyperlink" Target="https://twitter.com/EuroHPC_JU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eurohpc-ju.europa.eu/" TargetMode="External"/><Relationship Id="rId1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.pn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3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sv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21" Type="http://schemas.openxmlformats.org/officeDocument/2006/relationships/image" Target="../media/image36.svg"/><Relationship Id="rId7" Type="http://schemas.openxmlformats.org/officeDocument/2006/relationships/image" Target="../media/image30.svg"/><Relationship Id="rId12" Type="http://schemas.openxmlformats.org/officeDocument/2006/relationships/image" Target="../media/image3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2.svg"/><Relationship Id="rId5" Type="http://schemas.openxmlformats.org/officeDocument/2006/relationships/image" Target="../media/image43.svg"/><Relationship Id="rId15" Type="http://schemas.openxmlformats.org/officeDocument/2006/relationships/image" Target="../media/image40.svg"/><Relationship Id="rId10" Type="http://schemas.openxmlformats.org/officeDocument/2006/relationships/image" Target="../media/image41.png"/><Relationship Id="rId19" Type="http://schemas.openxmlformats.org/officeDocument/2006/relationships/image" Target="../media/image34.svg"/><Relationship Id="rId4" Type="http://schemas.openxmlformats.org/officeDocument/2006/relationships/image" Target="../media/image24.png"/><Relationship Id="rId9" Type="http://schemas.openxmlformats.org/officeDocument/2006/relationships/image" Target="../media/image28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3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3000"/>
                    </a14:imgEffect>
                    <a14:imgEffect>
                      <a14:brightnessContrast bright="16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A429DD-D899-D544-C0C7-A04C01BBC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9615-F0AD-668B-4A1B-4C5F1B63F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435" y="1209144"/>
            <a:ext cx="10748594" cy="1856654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Access to Europe’s Supercomputers &amp; AI Factories</a:t>
            </a:r>
            <a:endParaRPr lang="en-GB" sz="4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70440-194F-8736-5940-F20118E6B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4342"/>
            <a:ext cx="9144000" cy="1451406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Laura Martínez Calvo, Klara Meštrović, </a:t>
            </a:r>
          </a:p>
          <a:p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EuroHPC JU, Peer-Review Sector</a:t>
            </a:r>
          </a:p>
          <a:p>
            <a:endParaRPr lang="en-GB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WebSummit</a:t>
            </a:r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2025, 12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1FA75-B462-C128-34B9-D20A7F47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84FDEE12-FCA1-0610-2709-6455FD82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4" y="366686"/>
            <a:ext cx="2074729" cy="3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05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5559E-84B5-C3ED-3F34-6D16DBB5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5BA14-5CB8-1A22-0488-556041E4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38231E-BB12-F3FF-824C-F5AE9638F14D}"/>
              </a:ext>
            </a:extLst>
          </p:cNvPr>
          <p:cNvSpPr/>
          <p:nvPr/>
        </p:nvSpPr>
        <p:spPr>
          <a:xfrm>
            <a:off x="7867647" y="937738"/>
            <a:ext cx="3778250" cy="5594350"/>
          </a:xfrm>
          <a:prstGeom prst="round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359CAE-E3F5-B8C9-09C8-F8F57EF74BA3}"/>
              </a:ext>
            </a:extLst>
          </p:cNvPr>
          <p:cNvSpPr/>
          <p:nvPr/>
        </p:nvSpPr>
        <p:spPr>
          <a:xfrm>
            <a:off x="8124824" y="2275056"/>
            <a:ext cx="3263901" cy="1369844"/>
          </a:xfrm>
          <a:prstGeom prst="roundRect">
            <a:avLst/>
          </a:prstGeom>
          <a:noFill/>
          <a:ln w="28575">
            <a:solidFill>
              <a:srgbClr val="1370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24EB54C-1974-4114-C7CC-1D2306280490}"/>
              </a:ext>
            </a:extLst>
          </p:cNvPr>
          <p:cNvSpPr/>
          <p:nvPr/>
        </p:nvSpPr>
        <p:spPr>
          <a:xfrm>
            <a:off x="8124824" y="3810000"/>
            <a:ext cx="3263901" cy="2533650"/>
          </a:xfrm>
          <a:prstGeom prst="roundRect">
            <a:avLst>
              <a:gd name="adj" fmla="val 10151"/>
            </a:avLst>
          </a:prstGeom>
          <a:noFill/>
          <a:ln w="28575">
            <a:solidFill>
              <a:srgbClr val="1370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 descr="A logo of a brain&#10;&#10;AI-generated content may be incorrect.">
            <a:extLst>
              <a:ext uri="{FF2B5EF4-FFF2-40B4-BE49-F238E27FC236}">
                <a16:creationId xmlns:a16="http://schemas.microsoft.com/office/drawing/2014/main" id="{407A7AEE-92F8-1CA6-CA9C-44D4C6C66EC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4" y="1186031"/>
            <a:ext cx="1017756" cy="10177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B8D34B-908F-1A07-C6FC-78A728C0CA2D}"/>
              </a:ext>
            </a:extLst>
          </p:cNvPr>
          <p:cNvSpPr/>
          <p:nvPr/>
        </p:nvSpPr>
        <p:spPr>
          <a:xfrm>
            <a:off x="9142580" y="1347956"/>
            <a:ext cx="1968500" cy="69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D4FD28-54E1-8DAA-D7EA-EF8680A51F9F}"/>
              </a:ext>
            </a:extLst>
          </p:cNvPr>
          <p:cNvSpPr/>
          <p:nvPr/>
        </p:nvSpPr>
        <p:spPr>
          <a:xfrm>
            <a:off x="8240710" y="2747049"/>
            <a:ext cx="3032125" cy="744436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FOR SCIENCE &amp; COLLABORATIVE EU PROJECTS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FCCC1D-4C12-CBE9-2BB4-D2876044CECA}"/>
              </a:ext>
            </a:extLst>
          </p:cNvPr>
          <p:cNvSpPr/>
          <p:nvPr/>
        </p:nvSpPr>
        <p:spPr>
          <a:xfrm>
            <a:off x="8240710" y="2246073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153549-7CB3-13EF-7CAB-CD9A0D1AD967}"/>
              </a:ext>
            </a:extLst>
          </p:cNvPr>
          <p:cNvSpPr/>
          <p:nvPr/>
        </p:nvSpPr>
        <p:spPr>
          <a:xfrm>
            <a:off x="8240710" y="3810000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INNOVATION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4E082B-CA67-944E-B75E-C27FEA8D5194}"/>
              </a:ext>
            </a:extLst>
          </p:cNvPr>
          <p:cNvSpPr/>
          <p:nvPr/>
        </p:nvSpPr>
        <p:spPr>
          <a:xfrm>
            <a:off x="8240710" y="4334957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0D9FB2-57CF-C8FF-6F8D-18BEA98C451C}"/>
              </a:ext>
            </a:extLst>
          </p:cNvPr>
          <p:cNvSpPr/>
          <p:nvPr/>
        </p:nvSpPr>
        <p:spPr>
          <a:xfrm>
            <a:off x="8240710" y="4982112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LANE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D0B362-BD09-69B8-95F6-2B8C8A6F273B}"/>
              </a:ext>
            </a:extLst>
          </p:cNvPr>
          <p:cNvSpPr/>
          <p:nvPr/>
        </p:nvSpPr>
        <p:spPr>
          <a:xfrm>
            <a:off x="8240710" y="5628252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PLAYGROUND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Graphic 35" descr="Crawl with solid fill">
            <a:extLst>
              <a:ext uri="{FF2B5EF4-FFF2-40B4-BE49-F238E27FC236}">
                <a16:creationId xmlns:a16="http://schemas.microsoft.com/office/drawing/2014/main" id="{38F0BA3C-2126-C051-BF7C-727244ECF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4820" y="5697157"/>
            <a:ext cx="532913" cy="532913"/>
          </a:xfrm>
          <a:prstGeom prst="rect">
            <a:avLst/>
          </a:prstGeom>
        </p:spPr>
      </p:pic>
      <p:pic>
        <p:nvPicPr>
          <p:cNvPr id="37" name="Graphic 36" descr="Run with solid fill">
            <a:extLst>
              <a:ext uri="{FF2B5EF4-FFF2-40B4-BE49-F238E27FC236}">
                <a16:creationId xmlns:a16="http://schemas.microsoft.com/office/drawing/2014/main" id="{A7A55C84-5230-C984-8108-5B996C80D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2644" y="4984483"/>
            <a:ext cx="495089" cy="495089"/>
          </a:xfrm>
          <a:prstGeom prst="rect">
            <a:avLst/>
          </a:prstGeom>
        </p:spPr>
      </p:pic>
      <p:pic>
        <p:nvPicPr>
          <p:cNvPr id="38" name="Graphic 37" descr="Run with solid fill">
            <a:extLst>
              <a:ext uri="{FF2B5EF4-FFF2-40B4-BE49-F238E27FC236}">
                <a16:creationId xmlns:a16="http://schemas.microsoft.com/office/drawing/2014/main" id="{FCD3638B-0D44-9661-5BA1-94C812A5F1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3731" y="4347288"/>
            <a:ext cx="495089" cy="495089"/>
          </a:xfrm>
          <a:prstGeom prst="rect">
            <a:avLst/>
          </a:prstGeom>
        </p:spPr>
      </p:pic>
      <p:pic>
        <p:nvPicPr>
          <p:cNvPr id="39" name="Graphic 38" descr="Run with solid fill">
            <a:extLst>
              <a:ext uri="{FF2B5EF4-FFF2-40B4-BE49-F238E27FC236}">
                <a16:creationId xmlns:a16="http://schemas.microsoft.com/office/drawing/2014/main" id="{0AE8E679-364D-ECCF-99A9-B00E68634B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2644" y="2288782"/>
            <a:ext cx="495089" cy="495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A15EB6-3727-5E1F-9732-12AC84BDAE64}"/>
              </a:ext>
            </a:extLst>
          </p:cNvPr>
          <p:cNvGrpSpPr/>
          <p:nvPr/>
        </p:nvGrpSpPr>
        <p:grpSpPr>
          <a:xfrm>
            <a:off x="1950727" y="203722"/>
            <a:ext cx="5665219" cy="1348108"/>
            <a:chOff x="1950727" y="203722"/>
            <a:chExt cx="5665219" cy="13481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57D6A1A-456B-8D23-04D3-6EC2BEE55474}"/>
                </a:ext>
              </a:extLst>
            </p:cNvPr>
            <p:cNvSpPr/>
            <p:nvPr/>
          </p:nvSpPr>
          <p:spPr>
            <a:xfrm>
              <a:off x="1950727" y="601835"/>
              <a:ext cx="5665219" cy="949995"/>
            </a:xfrm>
            <a:prstGeom prst="rect">
              <a:avLst/>
            </a:prstGeom>
            <a:solidFill>
              <a:srgbClr val="137088"/>
            </a:solidFill>
            <a:ln>
              <a:solidFill>
                <a:srgbClr val="137088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AI applications performing scientific research activities</a:t>
              </a:r>
            </a:p>
            <a:p>
              <a:pPr algn="ctr"/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Allocation process duration – 1 months after the cut-off date</a:t>
              </a:r>
            </a:p>
          </p:txBody>
        </p:sp>
        <p:pic>
          <p:nvPicPr>
            <p:cNvPr id="42" name="Graphic 41" descr="Convertible with solid fill">
              <a:extLst>
                <a:ext uri="{FF2B5EF4-FFF2-40B4-BE49-F238E27FC236}">
                  <a16:creationId xmlns:a16="http://schemas.microsoft.com/office/drawing/2014/main" id="{FF7CF91A-9F32-9123-F4FD-6A6DC6660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07617" y="213155"/>
              <a:ext cx="540027" cy="540027"/>
            </a:xfrm>
            <a:prstGeom prst="rect">
              <a:avLst/>
            </a:prstGeom>
          </p:spPr>
        </p:pic>
        <p:pic>
          <p:nvPicPr>
            <p:cNvPr id="43" name="Graphic 42" descr="Rocket with solid fill">
              <a:extLst>
                <a:ext uri="{FF2B5EF4-FFF2-40B4-BE49-F238E27FC236}">
                  <a16:creationId xmlns:a16="http://schemas.microsoft.com/office/drawing/2014/main" id="{4FA4167B-5722-E121-B3C2-ABE81737A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85179" y="213155"/>
              <a:ext cx="434755" cy="434755"/>
            </a:xfrm>
            <a:prstGeom prst="rect">
              <a:avLst/>
            </a:prstGeom>
          </p:spPr>
        </p:pic>
        <p:pic>
          <p:nvPicPr>
            <p:cNvPr id="44" name="Graphic 43" descr="Factory with solid fill">
              <a:extLst>
                <a:ext uri="{FF2B5EF4-FFF2-40B4-BE49-F238E27FC236}">
                  <a16:creationId xmlns:a16="http://schemas.microsoft.com/office/drawing/2014/main" id="{84B2F23C-1776-BE93-58F0-494C1D0EF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73453" y="213155"/>
              <a:ext cx="444188" cy="444188"/>
            </a:xfrm>
            <a:prstGeom prst="rect">
              <a:avLst/>
            </a:prstGeom>
          </p:spPr>
        </p:pic>
        <p:pic>
          <p:nvPicPr>
            <p:cNvPr id="45" name="Graphic 44" descr="Bank with solid fill">
              <a:extLst>
                <a:ext uri="{FF2B5EF4-FFF2-40B4-BE49-F238E27FC236}">
                  <a16:creationId xmlns:a16="http://schemas.microsoft.com/office/drawing/2014/main" id="{F3EEFECB-DED2-5F3A-62C2-051612986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622181" y="203722"/>
              <a:ext cx="444188" cy="444188"/>
            </a:xfrm>
            <a:prstGeom prst="rect">
              <a:avLst/>
            </a:prstGeom>
          </p:spPr>
        </p:pic>
        <p:pic>
          <p:nvPicPr>
            <p:cNvPr id="46" name="Graphic 45" descr="Schoolhouse with solid fill">
              <a:extLst>
                <a:ext uri="{FF2B5EF4-FFF2-40B4-BE49-F238E27FC236}">
                  <a16:creationId xmlns:a16="http://schemas.microsoft.com/office/drawing/2014/main" id="{9D61FD96-B197-D058-8936-27A8F4FFB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95726" y="213155"/>
              <a:ext cx="444188" cy="44418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3EA78B-F6A0-A877-28AA-5107C6BE8B50}"/>
              </a:ext>
            </a:extLst>
          </p:cNvPr>
          <p:cNvGrpSpPr/>
          <p:nvPr/>
        </p:nvGrpSpPr>
        <p:grpSpPr>
          <a:xfrm>
            <a:off x="1950727" y="1769032"/>
            <a:ext cx="5665219" cy="1350235"/>
            <a:chOff x="1950727" y="1769032"/>
            <a:chExt cx="5665219" cy="135023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D72EFA4-4DE1-CE79-B01A-CF6F666AA08A}"/>
                </a:ext>
              </a:extLst>
            </p:cNvPr>
            <p:cNvSpPr/>
            <p:nvPr/>
          </p:nvSpPr>
          <p:spPr>
            <a:xfrm>
              <a:off x="1950727" y="2169272"/>
              <a:ext cx="5665219" cy="949995"/>
            </a:xfrm>
            <a:prstGeom prst="rect">
              <a:avLst/>
            </a:prstGeom>
            <a:solidFill>
              <a:srgbClr val="137088"/>
            </a:solidFill>
            <a:ln>
              <a:solidFill>
                <a:srgbClr val="137088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industrial AI applications with high impact needing large allocations</a:t>
              </a:r>
            </a:p>
            <a:p>
              <a:pPr algn="ctr"/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3, 6 or 12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Peer-Review process duration – 2 weeks after the cut-off date</a:t>
              </a:r>
            </a:p>
          </p:txBody>
        </p:sp>
        <p:pic>
          <p:nvPicPr>
            <p:cNvPr id="47" name="Graphic 46" descr="Rocket with solid fill">
              <a:extLst>
                <a:ext uri="{FF2B5EF4-FFF2-40B4-BE49-F238E27FC236}">
                  <a16:creationId xmlns:a16="http://schemas.microsoft.com/office/drawing/2014/main" id="{0C5D4D32-F082-AA24-DEF1-DE265ED7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0226" y="1769032"/>
              <a:ext cx="434755" cy="434755"/>
            </a:xfrm>
            <a:prstGeom prst="rect">
              <a:avLst/>
            </a:prstGeom>
          </p:spPr>
        </p:pic>
        <p:pic>
          <p:nvPicPr>
            <p:cNvPr id="48" name="Graphic 47" descr="Factory with solid fill">
              <a:extLst>
                <a:ext uri="{FF2B5EF4-FFF2-40B4-BE49-F238E27FC236}">
                  <a16:creationId xmlns:a16="http://schemas.microsoft.com/office/drawing/2014/main" id="{44245FB4-511A-C96B-A22E-49F536F9A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8500" y="1769032"/>
              <a:ext cx="444188" cy="444188"/>
            </a:xfrm>
            <a:prstGeom prst="rect">
              <a:avLst/>
            </a:prstGeom>
          </p:spPr>
        </p:pic>
        <p:pic>
          <p:nvPicPr>
            <p:cNvPr id="51" name="Graphic 50" descr="Convertible with solid fill">
              <a:extLst>
                <a:ext uri="{FF2B5EF4-FFF2-40B4-BE49-F238E27FC236}">
                  <a16:creationId xmlns:a16="http://schemas.microsoft.com/office/drawing/2014/main" id="{DC2BA206-9088-41E5-92C2-EB88F56D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27150" y="1771848"/>
              <a:ext cx="540027" cy="54002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FF658A-E185-1AA8-0901-1E36AD0CB88B}"/>
              </a:ext>
            </a:extLst>
          </p:cNvPr>
          <p:cNvGrpSpPr/>
          <p:nvPr/>
        </p:nvGrpSpPr>
        <p:grpSpPr>
          <a:xfrm>
            <a:off x="1943991" y="3336469"/>
            <a:ext cx="5665219" cy="1350235"/>
            <a:chOff x="1943991" y="3336469"/>
            <a:chExt cx="5665219" cy="135023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BC70674-4774-C8B4-DED3-F7629A2F4EB6}"/>
                </a:ext>
              </a:extLst>
            </p:cNvPr>
            <p:cNvSpPr/>
            <p:nvPr/>
          </p:nvSpPr>
          <p:spPr>
            <a:xfrm>
              <a:off x="1943991" y="3736709"/>
              <a:ext cx="5665219" cy="949995"/>
            </a:xfrm>
            <a:prstGeom prst="rect">
              <a:avLst/>
            </a:prstGeom>
            <a:solidFill>
              <a:srgbClr val="137088"/>
            </a:solidFill>
            <a:ln>
              <a:solidFill>
                <a:srgbClr val="137088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industrial users familiar with HPC environments requiring fast access</a:t>
              </a:r>
            </a:p>
            <a:p>
              <a:pPr lvl="0" algn="ctr">
                <a:defRPr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 2 or 3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Allocation process duration – 4 working days</a:t>
              </a:r>
            </a:p>
          </p:txBody>
        </p:sp>
        <p:pic>
          <p:nvPicPr>
            <p:cNvPr id="53" name="Graphic 52" descr="Rocket with solid fill">
              <a:extLst>
                <a:ext uri="{FF2B5EF4-FFF2-40B4-BE49-F238E27FC236}">
                  <a16:creationId xmlns:a16="http://schemas.microsoft.com/office/drawing/2014/main" id="{52B05F19-2947-E341-0FB0-9E726BA6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63490" y="3336469"/>
              <a:ext cx="434755" cy="434755"/>
            </a:xfrm>
            <a:prstGeom prst="rect">
              <a:avLst/>
            </a:prstGeom>
          </p:spPr>
        </p:pic>
        <p:pic>
          <p:nvPicPr>
            <p:cNvPr id="54" name="Graphic 53" descr="Factory with solid fill">
              <a:extLst>
                <a:ext uri="{FF2B5EF4-FFF2-40B4-BE49-F238E27FC236}">
                  <a16:creationId xmlns:a16="http://schemas.microsoft.com/office/drawing/2014/main" id="{A1D69AD6-7719-7A57-15C4-2A6F7E677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1764" y="3336469"/>
              <a:ext cx="444188" cy="444188"/>
            </a:xfrm>
            <a:prstGeom prst="rect">
              <a:avLst/>
            </a:prstGeom>
          </p:spPr>
        </p:pic>
        <p:pic>
          <p:nvPicPr>
            <p:cNvPr id="55" name="Graphic 54" descr="Convertible with solid fill">
              <a:extLst>
                <a:ext uri="{FF2B5EF4-FFF2-40B4-BE49-F238E27FC236}">
                  <a16:creationId xmlns:a16="http://schemas.microsoft.com/office/drawing/2014/main" id="{BAA33BB2-FF0C-7109-6C89-B4C106E1B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20414" y="3339285"/>
              <a:ext cx="540027" cy="54002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19DA6C-056B-6981-677F-65B710F8CACE}"/>
              </a:ext>
            </a:extLst>
          </p:cNvPr>
          <p:cNvGrpSpPr/>
          <p:nvPr/>
        </p:nvGrpSpPr>
        <p:grpSpPr>
          <a:xfrm>
            <a:off x="1935425" y="4830702"/>
            <a:ext cx="5673784" cy="1417696"/>
            <a:chOff x="1935425" y="4830702"/>
            <a:chExt cx="5673784" cy="1417696"/>
          </a:xfrm>
        </p:grpSpPr>
        <p:pic>
          <p:nvPicPr>
            <p:cNvPr id="56" name="Graphic 55" descr="Tricycle with solid fill">
              <a:extLst>
                <a:ext uri="{FF2B5EF4-FFF2-40B4-BE49-F238E27FC236}">
                  <a16:creationId xmlns:a16="http://schemas.microsoft.com/office/drawing/2014/main" id="{6376DF55-A17D-19F6-EA6C-A01D733B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935425" y="4830702"/>
              <a:ext cx="533782" cy="533782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BB1F24-AC9B-152C-EAD8-0A4DCDB64DD3}"/>
                </a:ext>
              </a:extLst>
            </p:cNvPr>
            <p:cNvSpPr/>
            <p:nvPr/>
          </p:nvSpPr>
          <p:spPr>
            <a:xfrm>
              <a:off x="1943990" y="5298403"/>
              <a:ext cx="5665219" cy="949995"/>
            </a:xfrm>
            <a:prstGeom prst="rect">
              <a:avLst/>
            </a:prstGeom>
            <a:solidFill>
              <a:srgbClr val="137088"/>
            </a:solidFill>
            <a:ln>
              <a:solidFill>
                <a:srgbClr val="137088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</a:t>
              </a:r>
              <a:r>
                <a:rPr lang="en-GB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users or those with smaller computational needs for performing AI computations</a:t>
              </a:r>
            </a:p>
            <a:p>
              <a:pPr lvl="0" algn="ctr">
                <a:defRPr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 2 or 3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Allocation process duration – 2 working days</a:t>
              </a:r>
            </a:p>
          </p:txBody>
        </p:sp>
        <p:pic>
          <p:nvPicPr>
            <p:cNvPr id="58" name="Graphic 57" descr="Rocket with solid fill">
              <a:extLst>
                <a:ext uri="{FF2B5EF4-FFF2-40B4-BE49-F238E27FC236}">
                  <a16:creationId xmlns:a16="http://schemas.microsoft.com/office/drawing/2014/main" id="{B651B33D-6EA0-CC87-2D58-2A3B41C8F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70226" y="4896783"/>
              <a:ext cx="434755" cy="434755"/>
            </a:xfrm>
            <a:prstGeom prst="rect">
              <a:avLst/>
            </a:prstGeom>
          </p:spPr>
        </p:pic>
        <p:pic>
          <p:nvPicPr>
            <p:cNvPr id="59" name="Graphic 58" descr="Factory with solid fill">
              <a:extLst>
                <a:ext uri="{FF2B5EF4-FFF2-40B4-BE49-F238E27FC236}">
                  <a16:creationId xmlns:a16="http://schemas.microsoft.com/office/drawing/2014/main" id="{B1B9096C-8F02-A5AA-1DB8-063FC242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58500" y="4896783"/>
              <a:ext cx="444188" cy="444188"/>
            </a:xfrm>
            <a:prstGeom prst="rect">
              <a:avLst/>
            </a:prstGeom>
          </p:spPr>
        </p:pic>
        <p:pic>
          <p:nvPicPr>
            <p:cNvPr id="60" name="Graphic 59" descr="Convertible with solid fill">
              <a:extLst>
                <a:ext uri="{FF2B5EF4-FFF2-40B4-BE49-F238E27FC236}">
                  <a16:creationId xmlns:a16="http://schemas.microsoft.com/office/drawing/2014/main" id="{91BEC5EF-6DC2-3580-B248-715CC232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27150" y="4899599"/>
              <a:ext cx="540027" cy="540027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519BAA9-CE00-69E9-A602-9F1A23171F5E}"/>
              </a:ext>
            </a:extLst>
          </p:cNvPr>
          <p:cNvSpPr txBox="1"/>
          <p:nvPr/>
        </p:nvSpPr>
        <p:spPr>
          <a:xfrm>
            <a:off x="80217" y="4428187"/>
            <a:ext cx="1678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based on </a:t>
            </a:r>
            <a:r>
              <a:rPr lang="en-GB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feasibility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C032B4-609A-8453-ED25-95D57460D6F2}"/>
              </a:ext>
            </a:extLst>
          </p:cNvPr>
          <p:cNvSpPr txBox="1"/>
          <p:nvPr/>
        </p:nvSpPr>
        <p:spPr>
          <a:xfrm>
            <a:off x="156453" y="1026198"/>
            <a:ext cx="16783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based on </a:t>
            </a:r>
            <a:r>
              <a:rPr lang="en-GB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feasibility </a:t>
            </a:r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200373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6E7FFC-C6AE-B24F-936E-E41DD3375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6B2C-AEA9-F610-3B1B-14C4DA9C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7074"/>
            <a:ext cx="10515600" cy="94999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TIPS &amp; TRICKS FOR APPLYING</a:t>
            </a:r>
            <a:endParaRPr lang="en-GB" sz="4000" b="1" dirty="0">
              <a:solidFill>
                <a:srgbClr val="F6178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D2949-5E72-D97A-5613-58931B586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pic>
        <p:nvPicPr>
          <p:cNvPr id="6" name="Graphic 5" descr="Magic Wand Auto with solid fill">
            <a:extLst>
              <a:ext uri="{FF2B5EF4-FFF2-40B4-BE49-F238E27FC236}">
                <a16:creationId xmlns:a16="http://schemas.microsoft.com/office/drawing/2014/main" id="{5A8F8D0E-BE14-3BF2-C390-024205A2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7234" y="4119901"/>
            <a:ext cx="2076145" cy="2076145"/>
          </a:xfrm>
          <a:prstGeom prst="rect">
            <a:avLst/>
          </a:prstGeom>
        </p:spPr>
      </p:pic>
      <p:pic>
        <p:nvPicPr>
          <p:cNvPr id="10" name="Graphic 9" descr="Pointed Hat with solid fill">
            <a:extLst>
              <a:ext uri="{FF2B5EF4-FFF2-40B4-BE49-F238E27FC236}">
                <a16:creationId xmlns:a16="http://schemas.microsoft.com/office/drawing/2014/main" id="{2CCE04A0-BB6F-348D-FAB5-9841FFAB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5999" y="157405"/>
            <a:ext cx="2076145" cy="2076145"/>
          </a:xfrm>
          <a:prstGeom prst="rect">
            <a:avLst/>
          </a:prstGeom>
        </p:spPr>
      </p:pic>
      <p:pic>
        <p:nvPicPr>
          <p:cNvPr id="13" name="Graphic 12" descr="Magician Hat with solid fill">
            <a:extLst>
              <a:ext uri="{FF2B5EF4-FFF2-40B4-BE49-F238E27FC236}">
                <a16:creationId xmlns:a16="http://schemas.microsoft.com/office/drawing/2014/main" id="{C3A27258-9507-5075-076E-C0DE86D55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4236075"/>
            <a:ext cx="2076145" cy="2076145"/>
          </a:xfrm>
          <a:prstGeom prst="rect">
            <a:avLst/>
          </a:prstGeom>
        </p:spPr>
      </p:pic>
      <p:pic>
        <p:nvPicPr>
          <p:cNvPr id="15" name="Graphic 14" descr="3d Glasses with solid fill">
            <a:extLst>
              <a:ext uri="{FF2B5EF4-FFF2-40B4-BE49-F238E27FC236}">
                <a16:creationId xmlns:a16="http://schemas.microsoft.com/office/drawing/2014/main" id="{5011654E-0D72-A552-736B-90A1B8E674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6873" y="4119902"/>
            <a:ext cx="2076145" cy="2076145"/>
          </a:xfrm>
          <a:prstGeom prst="rect">
            <a:avLst/>
          </a:prstGeom>
        </p:spPr>
      </p:pic>
      <p:pic>
        <p:nvPicPr>
          <p:cNvPr id="32" name="Graphic 31" descr="Cauldron with solid fill">
            <a:extLst>
              <a:ext uri="{FF2B5EF4-FFF2-40B4-BE49-F238E27FC236}">
                <a16:creationId xmlns:a16="http://schemas.microsoft.com/office/drawing/2014/main" id="{761221D8-C31E-0C09-D497-C735B7D3C0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63449" y="1885750"/>
            <a:ext cx="1540885" cy="1540885"/>
          </a:xfrm>
          <a:prstGeom prst="rect">
            <a:avLst/>
          </a:prstGeom>
        </p:spPr>
      </p:pic>
      <p:pic>
        <p:nvPicPr>
          <p:cNvPr id="36" name="Graphic 35" descr="Stars with solid fill">
            <a:extLst>
              <a:ext uri="{FF2B5EF4-FFF2-40B4-BE49-F238E27FC236}">
                <a16:creationId xmlns:a16="http://schemas.microsoft.com/office/drawing/2014/main" id="{F7B0AEF3-85FB-6B02-4A6E-0EB1031F6C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661" y="130525"/>
            <a:ext cx="1663009" cy="1663009"/>
          </a:xfrm>
          <a:prstGeom prst="rect">
            <a:avLst/>
          </a:prstGeom>
        </p:spPr>
      </p:pic>
      <p:pic>
        <p:nvPicPr>
          <p:cNvPr id="38" name="Graphic 37" descr="Yin And Yang with solid fill">
            <a:extLst>
              <a:ext uri="{FF2B5EF4-FFF2-40B4-BE49-F238E27FC236}">
                <a16:creationId xmlns:a16="http://schemas.microsoft.com/office/drawing/2014/main" id="{BF95BFC1-CD05-6D0A-E290-00E2CA05AB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69061" y="1368668"/>
            <a:ext cx="1287524" cy="12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111CD-B1D6-292F-0273-5C98AF018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2495A-255F-6003-9904-F46FB463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TIPS &amp; TRICKS FOR APPLYING</a:t>
            </a:r>
            <a:b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en-US" sz="4000" b="1" dirty="0">
                <a:solidFill>
                  <a:srgbClr val="F6178A"/>
                </a:solidFill>
                <a:latin typeface="Tahoma"/>
                <a:ea typeface="Tahoma"/>
                <a:cs typeface="Tahoma"/>
              </a:rPr>
              <a:t>Evaluation criteria</a:t>
            </a:r>
            <a:endParaRPr lang="en-GB" sz="4000" b="1" dirty="0">
              <a:solidFill>
                <a:srgbClr val="F6178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1CF0F-094E-DD95-04FB-753E01490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35192B-1AC6-D70F-1EB3-4F77D6FDD8F8}"/>
              </a:ext>
            </a:extLst>
          </p:cNvPr>
          <p:cNvSpPr/>
          <p:nvPr/>
        </p:nvSpPr>
        <p:spPr>
          <a:xfrm>
            <a:off x="247554" y="2807531"/>
            <a:ext cx="3666837" cy="2783403"/>
          </a:xfrm>
          <a:prstGeom prst="rect">
            <a:avLst/>
          </a:prstGeom>
          <a:solidFill>
            <a:srgbClr val="194664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Proposal concept and objectives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outcomes significance 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and technical maturity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 and feasibility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 request justification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for EU research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0A105C-1D9F-0FB6-7B47-B36EEC089DDC}"/>
              </a:ext>
            </a:extLst>
          </p:cNvPr>
          <p:cNvSpPr/>
          <p:nvPr/>
        </p:nvSpPr>
        <p:spPr>
          <a:xfrm>
            <a:off x="4166325" y="2816768"/>
            <a:ext cx="3781137" cy="2774167"/>
          </a:xfrm>
          <a:prstGeom prst="rect">
            <a:avLst/>
          </a:prstGeom>
          <a:solidFill>
            <a:srgbClr val="194664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 originality and novelty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 nature of the proposed work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impact on societal, economic and/or technological dimensions</a:t>
            </a:r>
          </a:p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en-GB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2DAECF-A7A7-69FC-9003-D7C82783A157}"/>
              </a:ext>
            </a:extLst>
          </p:cNvPr>
          <p:cNvSpPr/>
          <p:nvPr/>
        </p:nvSpPr>
        <p:spPr>
          <a:xfrm>
            <a:off x="8199396" y="2817056"/>
            <a:ext cx="3704937" cy="2773878"/>
          </a:xfrm>
          <a:prstGeom prst="rect">
            <a:avLst/>
          </a:prstGeom>
          <a:solidFill>
            <a:srgbClr val="194664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en-US" sz="17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plan feasibility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Requested resources and proposed objectives alignment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Gantt chart tasks distribution</a:t>
            </a:r>
          </a:p>
          <a:p>
            <a:pPr marL="285750" indent="-285750">
              <a:buFontTx/>
              <a:buChar char="-"/>
            </a:pPr>
            <a:r>
              <a:rPr lang="en-US" sz="17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Competencies of the team members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DF864-69E3-0AEC-44C0-BB4A2B1434C8}"/>
              </a:ext>
            </a:extLst>
          </p:cNvPr>
          <p:cNvSpPr/>
          <p:nvPr/>
        </p:nvSpPr>
        <p:spPr>
          <a:xfrm>
            <a:off x="690899" y="2816767"/>
            <a:ext cx="2780145" cy="695202"/>
          </a:xfrm>
          <a:prstGeom prst="rect">
            <a:avLst/>
          </a:prstGeom>
          <a:solidFill>
            <a:srgbClr val="0AE2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b="1" dirty="0">
                <a:solidFill>
                  <a:srgbClr val="1946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EXCELLENCE</a:t>
            </a:r>
            <a:endParaRPr lang="en-GB" sz="1750" b="1" dirty="0">
              <a:solidFill>
                <a:srgbClr val="1946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436BED-C6FB-E169-85FD-DA1606C04F2F}"/>
              </a:ext>
            </a:extLst>
          </p:cNvPr>
          <p:cNvSpPr/>
          <p:nvPr/>
        </p:nvSpPr>
        <p:spPr>
          <a:xfrm>
            <a:off x="4666820" y="2816767"/>
            <a:ext cx="2780145" cy="695202"/>
          </a:xfrm>
          <a:prstGeom prst="rect">
            <a:avLst/>
          </a:prstGeom>
          <a:solidFill>
            <a:srgbClr val="0AE2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b="1" dirty="0">
                <a:solidFill>
                  <a:srgbClr val="1946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 &amp; IMPACT</a:t>
            </a:r>
            <a:endParaRPr lang="en-GB" sz="1750" b="1" dirty="0">
              <a:solidFill>
                <a:srgbClr val="1946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CF62F3-0AE1-A9A6-57BE-78E82A0C0C57}"/>
              </a:ext>
            </a:extLst>
          </p:cNvPr>
          <p:cNvSpPr/>
          <p:nvPr/>
        </p:nvSpPr>
        <p:spPr>
          <a:xfrm>
            <a:off x="8645790" y="2807531"/>
            <a:ext cx="2780145" cy="695202"/>
          </a:xfrm>
          <a:prstGeom prst="rect">
            <a:avLst/>
          </a:prstGeom>
          <a:solidFill>
            <a:srgbClr val="0AE2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b="1" dirty="0">
                <a:solidFill>
                  <a:srgbClr val="1946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&amp; EFFICIENCY</a:t>
            </a:r>
            <a:endParaRPr lang="en-GB" sz="1750" b="1" dirty="0">
              <a:solidFill>
                <a:srgbClr val="19466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39862-1846-0CC4-B589-2D63B33DF237}"/>
              </a:ext>
            </a:extLst>
          </p:cNvPr>
          <p:cNvSpPr/>
          <p:nvPr/>
        </p:nvSpPr>
        <p:spPr>
          <a:xfrm>
            <a:off x="232119" y="6025562"/>
            <a:ext cx="11672215" cy="230086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FOR SCIENCE &amp; COLLABORATIVE EU PROJECTS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3F2C7-E101-64C1-EB0B-02E9333FCB47}"/>
              </a:ext>
            </a:extLst>
          </p:cNvPr>
          <p:cNvSpPr/>
          <p:nvPr/>
        </p:nvSpPr>
        <p:spPr>
          <a:xfrm>
            <a:off x="4161807" y="5790020"/>
            <a:ext cx="3781137" cy="23920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BA3783-1D37-B957-7CB6-CD6D11C7901E}"/>
              </a:ext>
            </a:extLst>
          </p:cNvPr>
          <p:cNvSpPr/>
          <p:nvPr/>
        </p:nvSpPr>
        <p:spPr>
          <a:xfrm>
            <a:off x="232120" y="6265361"/>
            <a:ext cx="11672214" cy="239207"/>
          </a:xfrm>
          <a:prstGeom prst="rect">
            <a:avLst/>
          </a:prstGeom>
          <a:solidFill>
            <a:srgbClr val="49134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 ACCESS</a:t>
            </a:r>
            <a:endParaRPr lang="en-GB" sz="1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0F9A3-F3F1-D0E9-5C1C-441C83D4EB0B}"/>
              </a:ext>
            </a:extLst>
          </p:cNvPr>
          <p:cNvSpPr/>
          <p:nvPr/>
        </p:nvSpPr>
        <p:spPr>
          <a:xfrm>
            <a:off x="232119" y="6490974"/>
            <a:ext cx="11672214" cy="239207"/>
          </a:xfrm>
          <a:prstGeom prst="rect">
            <a:avLst/>
          </a:prstGeom>
          <a:solidFill>
            <a:srgbClr val="49134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SCALE ACCESS</a:t>
            </a:r>
            <a:endParaRPr lang="en-GB" sz="1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52DF9-0921-6CD8-8F41-DD415FEB5522}"/>
              </a:ext>
            </a:extLst>
          </p:cNvPr>
          <p:cNvSpPr/>
          <p:nvPr/>
        </p:nvSpPr>
        <p:spPr>
          <a:xfrm>
            <a:off x="0" y="1647507"/>
            <a:ext cx="12192000" cy="9609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401A3EFC-DD99-EE9A-4FAA-7325C4014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936" y="1649899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F6674A-0661-AA00-3883-860DAB3752C5}"/>
              </a:ext>
            </a:extLst>
          </p:cNvPr>
          <p:cNvSpPr/>
          <p:nvPr/>
        </p:nvSpPr>
        <p:spPr>
          <a:xfrm>
            <a:off x="5368194" y="1866416"/>
            <a:ext cx="1768764" cy="517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WHY?</a:t>
            </a:r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ADE266-90EC-9E09-0A0B-3D4862F92F71}"/>
              </a:ext>
            </a:extLst>
          </p:cNvPr>
          <p:cNvSpPr/>
          <p:nvPr/>
        </p:nvSpPr>
        <p:spPr>
          <a:xfrm>
            <a:off x="9484620" y="1885605"/>
            <a:ext cx="1768764" cy="517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HOW?</a:t>
            </a:r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F2E0A6-8970-D3C0-5984-9864B32EEA19}"/>
              </a:ext>
            </a:extLst>
          </p:cNvPr>
          <p:cNvSpPr/>
          <p:nvPr/>
        </p:nvSpPr>
        <p:spPr>
          <a:xfrm>
            <a:off x="1351455" y="1866416"/>
            <a:ext cx="1768764" cy="517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WHAT?</a:t>
            </a:r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phic 12" descr="Gears with solid fill">
            <a:extLst>
              <a:ext uri="{FF2B5EF4-FFF2-40B4-BE49-F238E27FC236}">
                <a16:creationId xmlns:a16="http://schemas.microsoft.com/office/drawing/2014/main" id="{88C103AD-EB88-38E9-0C67-147F7E0C7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5556" y="1626629"/>
            <a:ext cx="914400" cy="914400"/>
          </a:xfrm>
          <a:prstGeom prst="rect">
            <a:avLst/>
          </a:prstGeom>
        </p:spPr>
      </p:pic>
      <p:pic>
        <p:nvPicPr>
          <p:cNvPr id="14" name="Graphic 13" descr="Venn diagram with solid fill">
            <a:extLst>
              <a:ext uri="{FF2B5EF4-FFF2-40B4-BE49-F238E27FC236}">
                <a16:creationId xmlns:a16="http://schemas.microsoft.com/office/drawing/2014/main" id="{B57082BE-6D60-7620-BE92-1FDB31488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188" y="16498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5" grpId="0" animBg="1"/>
      <p:bldP spid="7" grpId="0" animBg="1"/>
      <p:bldP spid="9" grpId="0" animBg="1"/>
      <p:bldP spid="11" grpId="0" animBg="1"/>
      <p:bldP spid="3" grpId="0" animBg="1"/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011BC-8EFE-43F7-C39E-612F74E50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9696-DCC6-DDAB-81EC-6DB32332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TIPS &amp; TRICKS FOR APPLYING</a:t>
            </a:r>
            <a:b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en-US" sz="4000" b="1" dirty="0">
                <a:solidFill>
                  <a:srgbClr val="F6178A"/>
                </a:solidFill>
                <a:latin typeface="Tahoma"/>
                <a:ea typeface="Tahoma"/>
                <a:cs typeface="Tahoma"/>
              </a:rPr>
              <a:t>Documentation</a:t>
            </a:r>
            <a:endParaRPr lang="en-GB" sz="4000" b="1" dirty="0">
              <a:solidFill>
                <a:srgbClr val="F6178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69248-3057-05D7-E33F-7954913FD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E280B0-747A-2B56-3A2B-F4ED48D16A0E}"/>
              </a:ext>
            </a:extLst>
          </p:cNvPr>
          <p:cNvSpPr/>
          <p:nvPr/>
        </p:nvSpPr>
        <p:spPr>
          <a:xfrm>
            <a:off x="4292304" y="1710863"/>
            <a:ext cx="3675888" cy="585343"/>
          </a:xfrm>
          <a:prstGeom prst="rect">
            <a:avLst/>
          </a:prstGeom>
          <a:solidFill>
            <a:srgbClr val="F6178A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PROPOSAL TEMPLATE – PROJECT SCOPE AND PLAN</a:t>
            </a:r>
            <a:endParaRPr lang="en-GB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9ACBA-0B9E-3F6D-8D03-55EFCF5E1797}"/>
              </a:ext>
            </a:extLst>
          </p:cNvPr>
          <p:cNvSpPr/>
          <p:nvPr/>
        </p:nvSpPr>
        <p:spPr>
          <a:xfrm>
            <a:off x="234500" y="1710863"/>
            <a:ext cx="3675888" cy="5853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FORM</a:t>
            </a:r>
            <a:endParaRPr lang="en-GB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1A82B-764D-990B-23E0-AACD9AFC8826}"/>
              </a:ext>
            </a:extLst>
          </p:cNvPr>
          <p:cNvSpPr/>
          <p:nvPr/>
        </p:nvSpPr>
        <p:spPr>
          <a:xfrm>
            <a:off x="8281612" y="1710862"/>
            <a:ext cx="3675888" cy="58534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 /PL CV &amp; PUBLICATIONS LIST</a:t>
            </a:r>
            <a:endParaRPr lang="en-GB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5548F-5540-3655-B405-02542641E6B3}"/>
              </a:ext>
            </a:extLst>
          </p:cNvPr>
          <p:cNvSpPr/>
          <p:nvPr/>
        </p:nvSpPr>
        <p:spPr>
          <a:xfrm>
            <a:off x="234500" y="2359152"/>
            <a:ext cx="3675888" cy="430682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details: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Title, summary, research fields, access track selection</a:t>
            </a:r>
          </a:p>
          <a:p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 Investigator &amp; Team Members</a:t>
            </a:r>
          </a:p>
          <a:p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Partitions</a:t>
            </a: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Codes, Jobs, Checkpoints, Memory, Storage, I/O</a:t>
            </a:r>
          </a:p>
          <a:p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 details &amp; development</a:t>
            </a:r>
          </a:p>
          <a:p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Dissemination strategy</a:t>
            </a:r>
          </a:p>
          <a:p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 and funding</a:t>
            </a:r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2C1A5F-97C3-7041-F5DF-B2E03BA7A4B9}"/>
              </a:ext>
            </a:extLst>
          </p:cNvPr>
          <p:cNvSpPr/>
          <p:nvPr/>
        </p:nvSpPr>
        <p:spPr>
          <a:xfrm>
            <a:off x="4292304" y="2359152"/>
            <a:ext cx="3675888" cy="4306824"/>
          </a:xfrm>
          <a:prstGeom prst="rect">
            <a:avLst/>
          </a:prstGeom>
          <a:solidFill>
            <a:srgbClr val="F6178A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Capture the key scientific, societal, and/or technological contributions of the proposal.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Detailed proposal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Justification of requested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(motivation, objectives, methods)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State-of-the-art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and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management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performance (scalability and time to solution)</a:t>
            </a:r>
          </a:p>
          <a:p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Milestones: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Node hours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Gantt chart</a:t>
            </a:r>
          </a:p>
          <a:p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Personnel and management plan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12A5F0-912A-3315-B090-483C73F05D40}"/>
              </a:ext>
            </a:extLst>
          </p:cNvPr>
          <p:cNvSpPr/>
          <p:nvPr/>
        </p:nvSpPr>
        <p:spPr>
          <a:xfrm>
            <a:off x="8281612" y="2359151"/>
            <a:ext cx="3675888" cy="68580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Mandatory to include a CV in English and a publication list in one document 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84D4D-B047-BEBB-B37F-DF9C99E8B1C7}"/>
              </a:ext>
            </a:extLst>
          </p:cNvPr>
          <p:cNvSpPr/>
          <p:nvPr/>
        </p:nvSpPr>
        <p:spPr>
          <a:xfrm>
            <a:off x="8281612" y="3520377"/>
            <a:ext cx="3675888" cy="585343"/>
          </a:xfrm>
          <a:prstGeom prst="rect">
            <a:avLst/>
          </a:prstGeom>
          <a:solidFill>
            <a:srgbClr val="49134B"/>
          </a:solidFill>
          <a:ln>
            <a:solidFill>
              <a:srgbClr val="440A2D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GUIDELINES</a:t>
            </a:r>
            <a:endParaRPr lang="en-GB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0ED67-B61B-B662-F883-C328F23664EB}"/>
              </a:ext>
            </a:extLst>
          </p:cNvPr>
          <p:cNvSpPr/>
          <p:nvPr/>
        </p:nvSpPr>
        <p:spPr>
          <a:xfrm>
            <a:off x="8281612" y="4169664"/>
            <a:ext cx="3675888" cy="2496312"/>
          </a:xfrm>
          <a:prstGeom prst="rect">
            <a:avLst/>
          </a:prstGeom>
          <a:solidFill>
            <a:srgbClr val="49134B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systems &amp; resources offers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partitions in detail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Guidelines for filling in the online forms</a:t>
            </a: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Job characteristics, storage requirements, data transfer, I/O</a:t>
            </a:r>
          </a:p>
        </p:txBody>
      </p:sp>
    </p:spTree>
    <p:extLst>
      <p:ext uri="{BB962C8B-B14F-4D97-AF65-F5344CB8AC3E}">
        <p14:creationId xmlns:p14="http://schemas.microsoft.com/office/powerpoint/2010/main" val="41371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C2528-94D2-E67B-D49D-15AB032EB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36FD1C-38D2-C219-52AE-445090E9E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28215"/>
              </p:ext>
            </p:extLst>
          </p:nvPr>
        </p:nvGraphicFramePr>
        <p:xfrm>
          <a:off x="261361" y="1560697"/>
          <a:ext cx="11600120" cy="4184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461">
                  <a:extLst>
                    <a:ext uri="{9D8B030D-6E8A-4147-A177-3AD203B41FA5}">
                      <a16:colId xmlns:a16="http://schemas.microsoft.com/office/drawing/2014/main" val="1933265724"/>
                    </a:ext>
                  </a:extLst>
                </a:gridCol>
                <a:gridCol w="4800599">
                  <a:extLst>
                    <a:ext uri="{9D8B030D-6E8A-4147-A177-3AD203B41FA5}">
                      <a16:colId xmlns:a16="http://schemas.microsoft.com/office/drawing/2014/main" val="1289970665"/>
                    </a:ext>
                  </a:extLst>
                </a:gridCol>
                <a:gridCol w="1047308">
                  <a:extLst>
                    <a:ext uri="{9D8B030D-6E8A-4147-A177-3AD203B41FA5}">
                      <a16:colId xmlns:a16="http://schemas.microsoft.com/office/drawing/2014/main" val="289824289"/>
                    </a:ext>
                  </a:extLst>
                </a:gridCol>
                <a:gridCol w="4752752">
                  <a:extLst>
                    <a:ext uri="{9D8B030D-6E8A-4147-A177-3AD203B41FA5}">
                      <a16:colId xmlns:a16="http://schemas.microsoft.com/office/drawing/2014/main" val="2932212076"/>
                    </a:ext>
                  </a:extLst>
                </a:gridCol>
              </a:tblGrid>
              <a:tr h="983862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Pay attention to the eligibility criteria – organization country and organization type</a:t>
                      </a: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(Horizon 2020 vs Horizon Europe and DEP)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 ensure that the codes can run on the system, applicants are advised to test their codes on the system via Playground/Benchmark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049225"/>
                  </a:ext>
                </a:extLst>
              </a:tr>
              <a:tr h="983862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Provide a valid VAT number of the organization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Please plan the resources usage carefully and try to have homogenous usage throughout the award period 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53964"/>
                  </a:ext>
                </a:extLst>
              </a:tr>
              <a:tr h="983862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Fill in the application form with all relevant details, so that the technical experts and evaluators can be convinced about the need for resources. Use the correct </a:t>
                      </a:r>
                      <a:r>
                        <a:rPr lang="en-GB" sz="1600" b="1" u="sng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templates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Take the provided feedback from the evaluators as well as the technical experts into consideration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154223"/>
                  </a:ext>
                </a:extLst>
              </a:tr>
              <a:tr h="983862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Team members listed will have access to the machine so try to limit this to a considerable number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Communicate any issues or concerns in a timely manner to the Hosting Sites and the Peer-Review Sector. Always include the </a:t>
                      </a:r>
                      <a:r>
                        <a:rPr lang="en-US" sz="1600" b="1" u="sng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proposal ID</a:t>
                      </a:r>
                      <a:r>
                        <a:rPr lang="en-US" sz="1600" b="1" u="none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Project Lead/PI name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79323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C9A67A0-1710-DB5A-E068-FE22BF58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TIPS &amp; TRICKS FOR APPLYING</a:t>
            </a:r>
            <a:b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 and Don’ts</a:t>
            </a:r>
            <a:endParaRPr lang="en-GB" sz="4000" b="1" dirty="0">
              <a:solidFill>
                <a:srgbClr val="F6178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85581-F97A-C6C1-4DE8-779A928F5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pic>
        <p:nvPicPr>
          <p:cNvPr id="5" name="Graphic 4" descr="Comment Like with solid fill">
            <a:extLst>
              <a:ext uri="{FF2B5EF4-FFF2-40B4-BE49-F238E27FC236}">
                <a16:creationId xmlns:a16="http://schemas.microsoft.com/office/drawing/2014/main" id="{C8F0EB4E-2D87-BC88-DAFF-6B47A0164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001" y="3752088"/>
            <a:ext cx="696103" cy="696103"/>
          </a:xfrm>
          <a:prstGeom prst="rect">
            <a:avLst/>
          </a:prstGeom>
        </p:spPr>
      </p:pic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40D72E60-1768-89C1-0827-31572C781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3001" y="4878442"/>
            <a:ext cx="696103" cy="696103"/>
          </a:xfrm>
          <a:prstGeom prst="rect">
            <a:avLst/>
          </a:prstGeom>
        </p:spPr>
      </p:pic>
      <p:pic>
        <p:nvPicPr>
          <p:cNvPr id="7" name="Graphic 6" descr="Gantt Chart with solid fill">
            <a:extLst>
              <a:ext uri="{FF2B5EF4-FFF2-40B4-BE49-F238E27FC236}">
                <a16:creationId xmlns:a16="http://schemas.microsoft.com/office/drawing/2014/main" id="{AECB50F2-A504-A3F2-4B7B-CB61829CB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3001" y="2663701"/>
            <a:ext cx="696103" cy="696103"/>
          </a:xfrm>
          <a:prstGeom prst="rect">
            <a:avLst/>
          </a:prstGeom>
        </p:spPr>
      </p:pic>
      <p:pic>
        <p:nvPicPr>
          <p:cNvPr id="8" name="Graphic 7" descr="Users with solid fill">
            <a:extLst>
              <a:ext uri="{FF2B5EF4-FFF2-40B4-BE49-F238E27FC236}">
                <a16:creationId xmlns:a16="http://schemas.microsoft.com/office/drawing/2014/main" id="{F726D80C-2FD1-FE03-586A-CF894BEA85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4068" y="4840477"/>
            <a:ext cx="696103" cy="696103"/>
          </a:xfrm>
          <a:prstGeom prst="rect">
            <a:avLst/>
          </a:prstGeom>
        </p:spPr>
      </p:pic>
      <p:pic>
        <p:nvPicPr>
          <p:cNvPr id="9" name="Graphic 8" descr="Bank check with solid fill">
            <a:extLst>
              <a:ext uri="{FF2B5EF4-FFF2-40B4-BE49-F238E27FC236}">
                <a16:creationId xmlns:a16="http://schemas.microsoft.com/office/drawing/2014/main" id="{D5566B47-959D-01D1-3DE0-623475762E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4371" y="2663701"/>
            <a:ext cx="696103" cy="696103"/>
          </a:xfrm>
          <a:prstGeom prst="rect">
            <a:avLst/>
          </a:prstGeom>
        </p:spPr>
      </p:pic>
      <p:pic>
        <p:nvPicPr>
          <p:cNvPr id="10" name="Graphic 9" descr="Clipboard with solid fill">
            <a:extLst>
              <a:ext uri="{FF2B5EF4-FFF2-40B4-BE49-F238E27FC236}">
                <a16:creationId xmlns:a16="http://schemas.microsoft.com/office/drawing/2014/main" id="{19C4C332-15A1-8213-1730-5F8327E3E6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371" y="3735155"/>
            <a:ext cx="696103" cy="6961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8BF9B-F2BD-BBF6-440A-FDD76EAAD47E}"/>
              </a:ext>
            </a:extLst>
          </p:cNvPr>
          <p:cNvSpPr/>
          <p:nvPr/>
        </p:nvSpPr>
        <p:spPr>
          <a:xfrm>
            <a:off x="1219200" y="5904632"/>
            <a:ext cx="10380334" cy="565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600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calls with cut-offs: Please do </a:t>
            </a:r>
            <a:r>
              <a:rPr lang="en-GB" sz="1600" b="1" u="sng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GB" sz="1600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wait until the last minute ( __:59h) to submit your proposal.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6178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phic 12" descr="Badge Cross with solid fill">
            <a:extLst>
              <a:ext uri="{FF2B5EF4-FFF2-40B4-BE49-F238E27FC236}">
                <a16:creationId xmlns:a16="http://schemas.microsoft.com/office/drawing/2014/main" id="{218EB17C-69B0-9F3D-A651-16D594C3AA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3160" y="5867294"/>
            <a:ext cx="480958" cy="474851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8AB22CA0-9094-E004-F0BF-10EE7141FF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3797" y="1732589"/>
            <a:ext cx="696103" cy="696103"/>
          </a:xfrm>
          <a:prstGeom prst="rect">
            <a:avLst/>
          </a:prstGeom>
        </p:spPr>
      </p:pic>
      <p:pic>
        <p:nvPicPr>
          <p:cNvPr id="15" name="Graphic 14" descr="Statistics with solid fill">
            <a:extLst>
              <a:ext uri="{FF2B5EF4-FFF2-40B4-BE49-F238E27FC236}">
                <a16:creationId xmlns:a16="http://schemas.microsoft.com/office/drawing/2014/main" id="{3D184E9A-18BC-F54E-EF21-F3BDF96DF8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23000" y="1752472"/>
            <a:ext cx="696103" cy="6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0268C-27C9-45D3-56B8-F83FD7D94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3723-EB9D-770E-BB0E-C8C4EA4C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SUPPORT SERVICES</a:t>
            </a:r>
            <a:b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en-US" sz="4000" b="1" dirty="0">
                <a:solidFill>
                  <a:srgbClr val="F6178A"/>
                </a:solidFill>
                <a:latin typeface="Tahoma"/>
                <a:ea typeface="Tahoma"/>
                <a:cs typeface="Tahoma"/>
              </a:rPr>
              <a:t>and related projects</a:t>
            </a:r>
            <a:endParaRPr lang="en-US" dirty="0"/>
          </a:p>
        </p:txBody>
      </p:sp>
      <p:pic>
        <p:nvPicPr>
          <p:cNvPr id="3" name="Graphic 2" descr="Open hand with solid fill">
            <a:extLst>
              <a:ext uri="{FF2B5EF4-FFF2-40B4-BE49-F238E27FC236}">
                <a16:creationId xmlns:a16="http://schemas.microsoft.com/office/drawing/2014/main" id="{B9F4788D-F0D1-62A6-1D88-4E2955846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1357" flipH="1">
            <a:off x="5449121" y="-7041"/>
            <a:ext cx="1387597" cy="1386656"/>
          </a:xfrm>
          <a:prstGeom prst="rect">
            <a:avLst/>
          </a:prstGeom>
        </p:spPr>
      </p:pic>
      <p:pic>
        <p:nvPicPr>
          <p:cNvPr id="12" name="Picture 11" descr="A logo with white stars&#10;&#10;AI-generated content may be incorrect.">
            <a:extLst>
              <a:ext uri="{FF2B5EF4-FFF2-40B4-BE49-F238E27FC236}">
                <a16:creationId xmlns:a16="http://schemas.microsoft.com/office/drawing/2014/main" id="{7FA0414C-60E0-AB9F-21A0-52966A311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8" y="2100423"/>
            <a:ext cx="3403513" cy="34035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E2798F-625A-CF53-234C-D93DEE9FF71D}"/>
              </a:ext>
            </a:extLst>
          </p:cNvPr>
          <p:cNvGrpSpPr/>
          <p:nvPr/>
        </p:nvGrpSpPr>
        <p:grpSpPr>
          <a:xfrm>
            <a:off x="5673013" y="4907067"/>
            <a:ext cx="3601844" cy="1529090"/>
            <a:chOff x="8659438" y="1902896"/>
            <a:chExt cx="3111242" cy="13412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0E90494-8879-6B5E-467A-21AFC4475D3D}"/>
                </a:ext>
              </a:extLst>
            </p:cNvPr>
            <p:cNvSpPr/>
            <p:nvPr/>
          </p:nvSpPr>
          <p:spPr>
            <a:xfrm>
              <a:off x="8804883" y="2081408"/>
              <a:ext cx="2965797" cy="99360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6" descr="epicure">
              <a:extLst>
                <a:ext uri="{FF2B5EF4-FFF2-40B4-BE49-F238E27FC236}">
                  <a16:creationId xmlns:a16="http://schemas.microsoft.com/office/drawing/2014/main" id="{FAD9180F-8127-246E-E4AD-99F13353DB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59438" y="1902896"/>
              <a:ext cx="3110119" cy="134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AB1DBA-91FE-4F62-0C42-72EE4D8C09A3}"/>
              </a:ext>
            </a:extLst>
          </p:cNvPr>
          <p:cNvGrpSpPr/>
          <p:nvPr/>
        </p:nvGrpSpPr>
        <p:grpSpPr>
          <a:xfrm>
            <a:off x="9744538" y="3988547"/>
            <a:ext cx="1537048" cy="1642607"/>
            <a:chOff x="9062058" y="3014858"/>
            <a:chExt cx="2299047" cy="24985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24DD0B7-C092-CC53-5BD1-E2F32096C9BB}"/>
                </a:ext>
              </a:extLst>
            </p:cNvPr>
            <p:cNvSpPr/>
            <p:nvPr/>
          </p:nvSpPr>
          <p:spPr>
            <a:xfrm>
              <a:off x="9062058" y="3014858"/>
              <a:ext cx="2299047" cy="249855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2" descr="FF+">
              <a:extLst>
                <a:ext uri="{FF2B5EF4-FFF2-40B4-BE49-F238E27FC236}">
                  <a16:creationId xmlns:a16="http://schemas.microsoft.com/office/drawing/2014/main" id="{87BCCC95-5949-707A-E4B5-FB253E75E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65034" y="3199557"/>
              <a:ext cx="1696272" cy="2120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3CAB86-D0C6-5D72-9EC1-4AC9C41DF411}"/>
              </a:ext>
            </a:extLst>
          </p:cNvPr>
          <p:cNvGrpSpPr/>
          <p:nvPr/>
        </p:nvGrpSpPr>
        <p:grpSpPr>
          <a:xfrm>
            <a:off x="8369925" y="1380418"/>
            <a:ext cx="2918172" cy="1432534"/>
            <a:chOff x="3994758" y="4043558"/>
            <a:chExt cx="2918172" cy="143253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59D0741-9AC4-6D02-2A6E-B80958293131}"/>
                </a:ext>
              </a:extLst>
            </p:cNvPr>
            <p:cNvSpPr/>
            <p:nvPr/>
          </p:nvSpPr>
          <p:spPr>
            <a:xfrm>
              <a:off x="3994758" y="4043558"/>
              <a:ext cx="2918172" cy="143253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D7C994B-04AF-D273-BBE1-17313689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608" y="4254525"/>
              <a:ext cx="2469531" cy="98051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6C8DCC5-74D9-8CBF-F31E-E8F354F49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4FA64F-6CD2-5E67-95D6-1F2221C70FD7}"/>
              </a:ext>
            </a:extLst>
          </p:cNvPr>
          <p:cNvGrpSpPr/>
          <p:nvPr/>
        </p:nvGrpSpPr>
        <p:grpSpPr>
          <a:xfrm>
            <a:off x="5327666" y="1554963"/>
            <a:ext cx="1628382" cy="2338191"/>
            <a:chOff x="7118958" y="1471808"/>
            <a:chExt cx="1346547" cy="19937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4DD0B7-C092-CC53-5BD1-E2F32096C9BB}"/>
                </a:ext>
              </a:extLst>
            </p:cNvPr>
            <p:cNvSpPr/>
            <p:nvPr/>
          </p:nvSpPr>
          <p:spPr>
            <a:xfrm>
              <a:off x="7118958" y="1471808"/>
              <a:ext cx="1346547" cy="19937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D1339E-A9CA-7271-A1C9-41640E87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04700" y="1623910"/>
              <a:ext cx="927877" cy="161869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3D14EF-52EA-78A1-4B80-8A57B336988D}"/>
              </a:ext>
            </a:extLst>
          </p:cNvPr>
          <p:cNvGrpSpPr/>
          <p:nvPr/>
        </p:nvGrpSpPr>
        <p:grpSpPr>
          <a:xfrm>
            <a:off x="7473863" y="3048001"/>
            <a:ext cx="1352420" cy="1536918"/>
            <a:chOff x="9749425" y="1377863"/>
            <a:chExt cx="1352420" cy="153691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628CB3C-2E09-25F0-3569-43FD8E799B93}"/>
                </a:ext>
              </a:extLst>
            </p:cNvPr>
            <p:cNvSpPr/>
            <p:nvPr/>
          </p:nvSpPr>
          <p:spPr>
            <a:xfrm>
              <a:off x="9749425" y="1377863"/>
              <a:ext cx="1352420" cy="15369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0" name="Picture 19" descr="A logo with a letter c&#10;&#10;AI-generated content may be incorrect.">
              <a:extLst>
                <a:ext uri="{FF2B5EF4-FFF2-40B4-BE49-F238E27FC236}">
                  <a16:creationId xmlns:a16="http://schemas.microsoft.com/office/drawing/2014/main" id="{DCFE6A5C-CDAB-8F81-390F-454E471C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52699" y="1555577"/>
              <a:ext cx="1119124" cy="1241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7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B1842-9D26-857A-637C-755458968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F7FD-8525-845F-58A9-6E4381C6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WINNERS</a:t>
            </a:r>
            <a:endParaRPr lang="en-US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FFA98-5C48-0316-8885-634CB5B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AC1469-2D9E-32A8-C39E-8D3654F29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749646"/>
              </p:ext>
            </p:extLst>
          </p:nvPr>
        </p:nvGraphicFramePr>
        <p:xfrm>
          <a:off x="331054" y="1359911"/>
          <a:ext cx="11529891" cy="511145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7608">
                  <a:extLst>
                    <a:ext uri="{9D8B030D-6E8A-4147-A177-3AD203B41FA5}">
                      <a16:colId xmlns:a16="http://schemas.microsoft.com/office/drawing/2014/main" val="368197937"/>
                    </a:ext>
                  </a:extLst>
                </a:gridCol>
                <a:gridCol w="2757587">
                  <a:extLst>
                    <a:ext uri="{9D8B030D-6E8A-4147-A177-3AD203B41FA5}">
                      <a16:colId xmlns:a16="http://schemas.microsoft.com/office/drawing/2014/main" val="3353151330"/>
                    </a:ext>
                  </a:extLst>
                </a:gridCol>
                <a:gridCol w="2099055">
                  <a:extLst>
                    <a:ext uri="{9D8B030D-6E8A-4147-A177-3AD203B41FA5}">
                      <a16:colId xmlns:a16="http://schemas.microsoft.com/office/drawing/2014/main" val="2105745868"/>
                    </a:ext>
                  </a:extLst>
                </a:gridCol>
                <a:gridCol w="1771333">
                  <a:extLst>
                    <a:ext uri="{9D8B030D-6E8A-4147-A177-3AD203B41FA5}">
                      <a16:colId xmlns:a16="http://schemas.microsoft.com/office/drawing/2014/main" val="1335552876"/>
                    </a:ext>
                  </a:extLst>
                </a:gridCol>
                <a:gridCol w="1427154">
                  <a:extLst>
                    <a:ext uri="{9D8B030D-6E8A-4147-A177-3AD203B41FA5}">
                      <a16:colId xmlns:a16="http://schemas.microsoft.com/office/drawing/2014/main" val="2381039853"/>
                    </a:ext>
                  </a:extLst>
                </a:gridCol>
                <a:gridCol w="1427154">
                  <a:extLst>
                    <a:ext uri="{9D8B030D-6E8A-4147-A177-3AD203B41FA5}">
                      <a16:colId xmlns:a16="http://schemas.microsoft.com/office/drawing/2014/main" val="215458994"/>
                    </a:ext>
                  </a:extLst>
                </a:gridCol>
              </a:tblGrid>
              <a:tr h="60065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Access mode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0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Call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0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Period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0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Total proposals</a:t>
                      </a:r>
                      <a:endParaRPr lang="en-GB" sz="1600" b="1">
                        <a:effectLst/>
                        <a:latin typeface="Aptos"/>
                      </a:endParaRPr>
                    </a:p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submitted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0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Awarded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0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Success rate (%)</a:t>
                      </a:r>
                      <a:endParaRPr lang="en-GB" sz="1600" b="1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7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805943"/>
                  </a:ext>
                </a:extLst>
              </a:tr>
              <a:tr h="337080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AI for Industrial 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innovation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PLAYGROUND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April 2025 –September 2025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57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48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84%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721241"/>
                  </a:ext>
                </a:extLst>
              </a:tr>
              <a:tr h="3370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FAST LANE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49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28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57%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963117"/>
                  </a:ext>
                </a:extLst>
              </a:tr>
              <a:tr h="3370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LARGE SCALE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32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20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63%</a:t>
                      </a:r>
                      <a:endParaRPr lang="en-GB" sz="1600" b="1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700891"/>
                  </a:ext>
                </a:extLst>
              </a:tr>
              <a:tr h="86423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AI for Science and Collaborative EU Projects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AI FOR SCIENCE AND COLLABORATIVE EU PROJECTS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April 2024 – August 2025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151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89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59%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895551"/>
                  </a:ext>
                </a:extLst>
              </a:tr>
              <a:tr h="366775">
                <a:tc rowSpan="4"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Traditional HPC</a:t>
                      </a:r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DEVELOPMENT ACCESS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January 2022 –September 2025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1167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1050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91%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204656"/>
                  </a:ext>
                </a:extLst>
              </a:tr>
              <a:tr h="3630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BENCHMARK ACCESS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748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676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90%</a:t>
                      </a:r>
                      <a:endParaRPr lang="en-GB" sz="1600" b="1" dirty="0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649386"/>
                  </a:ext>
                </a:extLst>
              </a:tr>
              <a:tr h="60065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REGULAR ACCESS</a:t>
                      </a: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December 2021 – March 2025</a:t>
                      </a: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522</a:t>
                      </a: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293</a:t>
                      </a: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56%</a:t>
                      </a: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>
                      <a:solidFill>
                        <a:srgbClr val="FFFFFF"/>
                      </a:solidFill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379199"/>
                  </a:ext>
                </a:extLst>
              </a:tr>
              <a:tr h="6006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EXTREME SCALE ACCESS</a:t>
                      </a:r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December 2022 – April 2025</a:t>
                      </a:r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191</a:t>
                      </a:r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130</a:t>
                      </a:r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68%</a:t>
                      </a:r>
                    </a:p>
                  </a:txBody>
                  <a:tcPr anchor="ctr">
                    <a:lnL w="11582">
                      <a:solidFill>
                        <a:srgbClr val="FFFFFF"/>
                      </a:solidFill>
                    </a:lnL>
                    <a:lnR w="11582">
                      <a:solidFill>
                        <a:srgbClr val="FFFFFF"/>
                      </a:solidFill>
                    </a:lnR>
                    <a:lnT w="11582">
                      <a:solidFill>
                        <a:srgbClr val="FFFFFF"/>
                      </a:solidFill>
                    </a:lnT>
                    <a:lnB w="11582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43661"/>
                  </a:ext>
                </a:extLst>
              </a:tr>
              <a:tr h="483404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OVERALL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1E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2917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1E8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2334</a:t>
                      </a:r>
                      <a:endParaRPr lang="en-US" sz="1600" dirty="0"/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1E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GB" sz="1600" b="1" dirty="0">
                          <a:solidFill>
                            <a:srgbClr val="FFFFFF"/>
                          </a:solidFill>
                          <a:effectLst/>
                          <a:latin typeface="Aptos"/>
                        </a:rPr>
                        <a:t>80%</a:t>
                      </a:r>
                      <a:endParaRPr lang="en-GB" sz="1600" dirty="0">
                        <a:effectLst/>
                        <a:latin typeface="Aptos"/>
                      </a:endParaRPr>
                    </a:p>
                  </a:txBody>
                  <a:tcPr anchor="ctr">
                    <a:lnL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1E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548442"/>
                  </a:ext>
                </a:extLst>
              </a:tr>
            </a:tbl>
          </a:graphicData>
        </a:graphic>
      </p:graphicFrame>
      <p:pic>
        <p:nvPicPr>
          <p:cNvPr id="3" name="Graphic 10" descr="Ribbon with solid fill">
            <a:extLst>
              <a:ext uri="{FF2B5EF4-FFF2-40B4-BE49-F238E27FC236}">
                <a16:creationId xmlns:a16="http://schemas.microsoft.com/office/drawing/2014/main" id="{A6334D2F-2153-3914-1B7B-671296243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52859">
            <a:off x="11199515" y="5775907"/>
            <a:ext cx="914400" cy="914400"/>
          </a:xfrm>
          <a:prstGeom prst="rect">
            <a:avLst/>
          </a:prstGeom>
        </p:spPr>
      </p:pic>
      <p:pic>
        <p:nvPicPr>
          <p:cNvPr id="5" name="Graphic 4" descr="Trophy with solid fill">
            <a:extLst>
              <a:ext uri="{FF2B5EF4-FFF2-40B4-BE49-F238E27FC236}">
                <a16:creationId xmlns:a16="http://schemas.microsoft.com/office/drawing/2014/main" id="{DE0A2899-8477-70CB-4FC0-E64B98469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9000" y="386635"/>
            <a:ext cx="600075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66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CB127-6D72-E179-FC82-35520D099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DCAA1-B32C-4CB0-8424-DE7A9CBD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NEWS AND UPDATES</a:t>
            </a:r>
            <a:endParaRPr lang="en-GB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633EB-A735-D733-70D7-DF1A46767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35F6AA-0259-0910-4124-0C914AC26907}"/>
              </a:ext>
            </a:extLst>
          </p:cNvPr>
          <p:cNvSpPr/>
          <p:nvPr/>
        </p:nvSpPr>
        <p:spPr>
          <a:xfrm>
            <a:off x="433716" y="1549401"/>
            <a:ext cx="7289802" cy="4663440"/>
          </a:xfrm>
          <a:prstGeom prst="rect">
            <a:avLst/>
          </a:prstGeom>
          <a:solidFill>
            <a:srgbClr val="49134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UPCOMING ACCESS CALL CUT-OFF DATES: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Scale Access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April 2026 (TBD)</a:t>
            </a: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F6178A"/>
                </a:solidFill>
                <a:latin typeface="Tahoma"/>
                <a:ea typeface="Tahoma"/>
                <a:cs typeface="Tahoma"/>
              </a:rPr>
              <a:t>Regular Access </a:t>
            </a:r>
            <a:r>
              <a:rPr lang="en-US" sz="1600" b="1">
                <a:latin typeface="Tahoma"/>
                <a:ea typeface="Tahoma"/>
                <a:cs typeface="Tahoma"/>
              </a:rPr>
              <a:t>– March 2026 (TBD)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 Access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 December 2025</a:t>
            </a: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F6178A"/>
                </a:solidFill>
                <a:latin typeface="Tahoma"/>
                <a:ea typeface="Tahoma"/>
                <a:cs typeface="Tahoma"/>
              </a:rPr>
              <a:t>Development Access </a:t>
            </a:r>
            <a:r>
              <a:rPr lang="en-US" sz="1600" b="1">
                <a:latin typeface="Tahoma"/>
                <a:ea typeface="Tahoma"/>
                <a:cs typeface="Tahoma"/>
              </a:rPr>
              <a:t>– 1 December 2025</a:t>
            </a:r>
          </a:p>
          <a:p>
            <a:pPr>
              <a:lnSpc>
                <a:spcPct val="150000"/>
              </a:lnSpc>
            </a:pP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for Science and Collaborative EU projects 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12 December 2025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AIF Large Scale Access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14 November, 1 December 2025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AIF Fast Lane Access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continuously open with no cut-off dates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AIF Playground Access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continuously open with no cut-off dates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FBCC80-2C3D-34FE-8A38-99876A41A758}"/>
              </a:ext>
            </a:extLst>
          </p:cNvPr>
          <p:cNvSpPr/>
          <p:nvPr/>
        </p:nvSpPr>
        <p:spPr>
          <a:xfrm>
            <a:off x="8113384" y="1549400"/>
            <a:ext cx="3790950" cy="4663439"/>
          </a:xfrm>
          <a:prstGeom prst="rect">
            <a:avLst/>
          </a:prstGeom>
          <a:solidFill>
            <a:srgbClr val="49134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rgbClr val="F6178A"/>
                </a:solidFill>
                <a:latin typeface="Tahoma"/>
                <a:ea typeface="Tahoma"/>
                <a:cs typeface="Tahoma"/>
              </a:rPr>
              <a:t>Quantum Pilot Access </a:t>
            </a:r>
            <a:r>
              <a:rPr lang="en-US" sz="2000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January 2026 (TBD)</a:t>
            </a:r>
            <a:endParaRPr lang="en-GB" sz="2000" b="1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Graphic 5" descr="Atom with solid fill">
            <a:extLst>
              <a:ext uri="{FF2B5EF4-FFF2-40B4-BE49-F238E27FC236}">
                <a16:creationId xmlns:a16="http://schemas.microsoft.com/office/drawing/2014/main" id="{2F16C7AF-84EA-7CF3-A7EA-1161F4BC1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49477" y="2100389"/>
            <a:ext cx="1118764" cy="1118764"/>
          </a:xfrm>
          <a:prstGeom prst="rect">
            <a:avLst/>
          </a:prstGeom>
        </p:spPr>
      </p:pic>
      <p:pic>
        <p:nvPicPr>
          <p:cNvPr id="7" name="Graphic 6" descr="Clapper board with solid fill">
            <a:extLst>
              <a:ext uri="{FF2B5EF4-FFF2-40B4-BE49-F238E27FC236}">
                <a16:creationId xmlns:a16="http://schemas.microsoft.com/office/drawing/2014/main" id="{1AF78BF5-02BA-D380-DA9B-E49FE3470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772" y="1599911"/>
            <a:ext cx="697343" cy="697343"/>
          </a:xfrm>
          <a:prstGeom prst="rect">
            <a:avLst/>
          </a:prstGeom>
        </p:spPr>
      </p:pic>
      <p:pic>
        <p:nvPicPr>
          <p:cNvPr id="8" name="Graphic 7" descr="Megaphone with solid fill">
            <a:extLst>
              <a:ext uri="{FF2B5EF4-FFF2-40B4-BE49-F238E27FC236}">
                <a16:creationId xmlns:a16="http://schemas.microsoft.com/office/drawing/2014/main" id="{A76DB8E6-DE7B-52DF-8A53-74A366601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738071" y="4949950"/>
            <a:ext cx="1166263" cy="1166263"/>
          </a:xfrm>
          <a:prstGeom prst="rect">
            <a:avLst/>
          </a:prstGeom>
        </p:spPr>
      </p:pic>
      <p:pic>
        <p:nvPicPr>
          <p:cNvPr id="9" name="Graphic 8" descr="Megaphone with solid fill">
            <a:extLst>
              <a:ext uri="{FF2B5EF4-FFF2-40B4-BE49-F238E27FC236}">
                <a16:creationId xmlns:a16="http://schemas.microsoft.com/office/drawing/2014/main" id="{B211E451-86D0-A043-B4F9-3F9A6216A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9755" y="4949949"/>
            <a:ext cx="1127285" cy="11662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88F166-890F-1912-277D-54311A7C62AF}"/>
              </a:ext>
            </a:extLst>
          </p:cNvPr>
          <p:cNvSpPr/>
          <p:nvPr/>
        </p:nvSpPr>
        <p:spPr>
          <a:xfrm>
            <a:off x="1099457" y="6256812"/>
            <a:ext cx="10380334" cy="565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Apply via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E2EB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access.eurohpc-ju.europa.eu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AE2EB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3000"/>
                    </a14:imgEffect>
                    <a14:imgEffect>
                      <a14:brightnessContrast bright="16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8208D-7C81-787E-659D-CE2D2632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68E3B-831C-F625-93DE-0518E291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35" y="1412454"/>
            <a:ext cx="10748594" cy="1216446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 </a:t>
            </a:r>
            <a:b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Obrigadas</a:t>
            </a:r>
            <a:r>
              <a:rPr lang="en-GB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GB" sz="4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7BFAC-A922-DE6D-A704-7C17D6771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7238CC2-1A08-F4A4-6CF9-A5E84F9B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4" y="366686"/>
            <a:ext cx="2074729" cy="3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D5604AE-5CBA-75CF-26FE-652DBC9D23F5}"/>
              </a:ext>
            </a:extLst>
          </p:cNvPr>
          <p:cNvSpPr txBox="1">
            <a:spLocks/>
          </p:cNvSpPr>
          <p:nvPr/>
        </p:nvSpPr>
        <p:spPr>
          <a:xfrm>
            <a:off x="0" y="4544303"/>
            <a:ext cx="12192000" cy="2313697"/>
          </a:xfrm>
          <a:prstGeom prst="rect">
            <a:avLst/>
          </a:prstGeom>
          <a:solidFill>
            <a:schemeClr val="tx2">
              <a:alpha val="4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</a:rPr>
              <a:t>For more information, feel free to visit our website </a:t>
            </a:r>
          </a:p>
          <a:p>
            <a:r>
              <a:rPr lang="en-GB" sz="1800" b="1" dirty="0">
                <a:solidFill>
                  <a:schemeClr val="bg1"/>
                </a:solidFill>
                <a:latin typeface="Aptos" panose="020B0004020202020204" pitchFamily="34" charset="0"/>
              </a:rPr>
              <a:t>and social media or contact us at:</a:t>
            </a:r>
          </a:p>
          <a:p>
            <a:endParaRPr lang="en-GB" sz="18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GB" sz="18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GB" sz="1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77EBF838-4891-BC04-D3BB-4F6127C5B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390" y="5050991"/>
            <a:ext cx="1300320" cy="13003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021BEC-357A-4227-F1F5-8FBE79EA068A}"/>
              </a:ext>
            </a:extLst>
          </p:cNvPr>
          <p:cNvGrpSpPr/>
          <p:nvPr/>
        </p:nvGrpSpPr>
        <p:grpSpPr>
          <a:xfrm>
            <a:off x="7317733" y="5220757"/>
            <a:ext cx="4643156" cy="960787"/>
            <a:chOff x="7219255" y="1480434"/>
            <a:chExt cx="4643156" cy="96078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381EB3-8FA2-289C-0456-926AE47FCEAF}"/>
                </a:ext>
              </a:extLst>
            </p:cNvPr>
            <p:cNvGrpSpPr/>
            <p:nvPr/>
          </p:nvGrpSpPr>
          <p:grpSpPr>
            <a:xfrm>
              <a:off x="7219255" y="1529371"/>
              <a:ext cx="4643156" cy="827589"/>
              <a:chOff x="389777" y="7964943"/>
              <a:chExt cx="2601221" cy="473612"/>
            </a:xfrm>
          </p:grpSpPr>
          <p:pic>
            <p:nvPicPr>
              <p:cNvPr id="14" name="Picture 6">
                <a:extLst>
                  <a:ext uri="{FF2B5EF4-FFF2-40B4-BE49-F238E27FC236}">
                    <a16:creationId xmlns:a16="http://schemas.microsoft.com/office/drawing/2014/main" id="{2C68E736-B1A9-E75B-0A42-D6716B2BA9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r:link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77" y="7968425"/>
                <a:ext cx="199727" cy="1997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49B29B-6C5B-D7A3-C1F2-4198E2A74233}"/>
                  </a:ext>
                </a:extLst>
              </p:cNvPr>
              <p:cNvSpPr txBox="1"/>
              <p:nvPr/>
            </p:nvSpPr>
            <p:spPr>
              <a:xfrm>
                <a:off x="603006" y="7964943"/>
                <a:ext cx="1384928" cy="19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/eurohpc-ju.europa.eu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279681-13DC-A368-B3E5-E46F6842EC88}"/>
                  </a:ext>
                </a:extLst>
              </p:cNvPr>
              <p:cNvSpPr txBox="1"/>
              <p:nvPr/>
            </p:nvSpPr>
            <p:spPr>
              <a:xfrm>
                <a:off x="2121828" y="7967642"/>
                <a:ext cx="869170" cy="193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>
                    <a:solidFill>
                      <a:schemeClr val="bg1"/>
                    </a:solidFill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/</a:t>
                </a:r>
                <a:r>
                  <a:rPr lang="en-GB" sz="1600" b="1" err="1">
                    <a:solidFill>
                      <a:schemeClr val="bg1"/>
                    </a:solidFill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EuroHPC_JU</a:t>
                </a: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7" name="Picture 4" descr="linkedin icon download 32x32 - square">
                <a:extLst>
                  <a:ext uri="{FF2B5EF4-FFF2-40B4-BE49-F238E27FC236}">
                    <a16:creationId xmlns:a16="http://schemas.microsoft.com/office/drawing/2014/main" id="{1B92768C-A03E-4288-3262-37BC94F160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r:link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77" y="8241272"/>
                <a:ext cx="197283" cy="197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2EB25D-7F49-4E75-C713-894509170E45}"/>
                  </a:ext>
                </a:extLst>
              </p:cNvPr>
              <p:cNvSpPr txBox="1"/>
              <p:nvPr/>
            </p:nvSpPr>
            <p:spPr>
              <a:xfrm>
                <a:off x="603006" y="8240547"/>
                <a:ext cx="636534" cy="193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>
                    <a:solidFill>
                      <a:schemeClr val="bg1"/>
                    </a:solidFill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/</a:t>
                </a:r>
                <a:r>
                  <a:rPr lang="en-GB" sz="1600" b="1" err="1">
                    <a:solidFill>
                      <a:schemeClr val="bg1"/>
                    </a:solidFill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eurohpc-ju</a:t>
                </a:r>
                <a:endParaRPr lang="en-GB" sz="12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" name="Picture 10" descr="A red and white play button&#10;&#10;Description automatically generated with low confidence">
              <a:extLst>
                <a:ext uri="{FF2B5EF4-FFF2-40B4-BE49-F238E27FC236}">
                  <a16:creationId xmlns:a16="http://schemas.microsoft.com/office/drawing/2014/main" id="{8E8ED05C-0E24-40D2-CA42-F9F34594D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0264" y="2010975"/>
              <a:ext cx="439503" cy="4302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7A8AA5-9BDA-911F-727F-3C1119DD2743}"/>
                </a:ext>
              </a:extLst>
            </p:cNvPr>
            <p:cNvSpPr txBox="1"/>
            <p:nvPr/>
          </p:nvSpPr>
          <p:spPr>
            <a:xfrm>
              <a:off x="10310950" y="2041365"/>
              <a:ext cx="1332862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/</a:t>
              </a:r>
              <a:r>
                <a:rPr lang="en-BE" sz="1600" b="1" err="1">
                  <a:solidFill>
                    <a:schemeClr val="bg1"/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eurohpc-ju</a:t>
              </a:r>
              <a:r>
                <a:rPr lang="en-GB" sz="1600">
                  <a:solidFill>
                    <a:schemeClr val="bg1"/>
                  </a:solidFill>
                </a:rPr>
                <a:t> </a:t>
              </a:r>
              <a:endParaRPr lang="en-BE" sz="1600">
                <a:solidFill>
                  <a:schemeClr val="bg1"/>
                </a:solidFill>
              </a:endParaRPr>
            </a:p>
          </p:txBody>
        </p:sp>
        <p:pic>
          <p:nvPicPr>
            <p:cNvPr id="13" name="Picture 12" descr="A white x in a black circle&#10;&#10;Description automatically generated">
              <a:extLst>
                <a:ext uri="{FF2B5EF4-FFF2-40B4-BE49-F238E27FC236}">
                  <a16:creationId xmlns:a16="http://schemas.microsoft.com/office/drawing/2014/main" id="{C519D96E-D5CA-A0C8-BFF9-BF2DE1835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7996" y="1480434"/>
              <a:ext cx="404037" cy="4040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DF828E-4A8D-CB54-FA0C-8E4F4790A8F5}"/>
              </a:ext>
            </a:extLst>
          </p:cNvPr>
          <p:cNvGrpSpPr/>
          <p:nvPr/>
        </p:nvGrpSpPr>
        <p:grpSpPr>
          <a:xfrm>
            <a:off x="44450" y="5649343"/>
            <a:ext cx="4936230" cy="923330"/>
            <a:chOff x="4457286" y="6131349"/>
            <a:chExt cx="3921424" cy="923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8EBCE3-D90F-7F1C-89F4-4948503B6390}"/>
                </a:ext>
              </a:extLst>
            </p:cNvPr>
            <p:cNvSpPr txBox="1"/>
            <p:nvPr/>
          </p:nvSpPr>
          <p:spPr>
            <a:xfrm>
              <a:off x="5009697" y="6131349"/>
              <a:ext cx="3369013" cy="923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access@eurohpc-ju.europa.eu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aif.access@eurohpc-ju.europa.eu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21" name="Graphic 20" descr="Envelope with solid fill">
              <a:extLst>
                <a:ext uri="{FF2B5EF4-FFF2-40B4-BE49-F238E27FC236}">
                  <a16:creationId xmlns:a16="http://schemas.microsoft.com/office/drawing/2014/main" id="{785059EB-0EA3-DC61-2C50-469DC2D1E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457286" y="6192015"/>
              <a:ext cx="552411" cy="552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868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FF56D-71B2-5CFB-B2DD-9DBF6A664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363C-5EF0-1AFA-B0DB-2C3B8A74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2" y="270694"/>
            <a:ext cx="10515600" cy="94999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few introductory words...</a:t>
            </a:r>
            <a:endParaRPr lang="en-GB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248DA-B9B1-E89B-2A29-6FDD1E221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54" y="1448970"/>
            <a:ext cx="10843491" cy="1265382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EuroHPC Joint Undertaking </a:t>
            </a:r>
            <a:r>
              <a:rPr lang="en-GB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an EU body and funding entity based in Luxembourg, established in 2018 and autonomous since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8916A-BDB2-75F6-371B-564E4C1E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7C462B04-53C6-6F72-770F-287B39688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1551" y="2757914"/>
            <a:ext cx="1285394" cy="1285394"/>
          </a:xfrm>
          <a:prstGeom prst="rect">
            <a:avLst/>
          </a:prstGeom>
        </p:spPr>
      </p:pic>
      <p:pic>
        <p:nvPicPr>
          <p:cNvPr id="13" name="Graphic 12" descr="Piggy Bank with solid fill">
            <a:extLst>
              <a:ext uri="{FF2B5EF4-FFF2-40B4-BE49-F238E27FC236}">
                <a16:creationId xmlns:a16="http://schemas.microsoft.com/office/drawing/2014/main" id="{32993252-FD71-C966-220C-31499151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5055" y="2714352"/>
            <a:ext cx="1285394" cy="12853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00C08E-8F12-9692-E898-045AA57B3A9C}"/>
              </a:ext>
            </a:extLst>
          </p:cNvPr>
          <p:cNvSpPr/>
          <p:nvPr/>
        </p:nvSpPr>
        <p:spPr>
          <a:xfrm>
            <a:off x="460474" y="4086870"/>
            <a:ext cx="5594555" cy="2281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1.98 Billion EUR – Digital Europe </a:t>
            </a:r>
            <a:r>
              <a:rPr lang="en-US" dirty="0" err="1"/>
              <a:t>Programme</a:t>
            </a:r>
            <a:r>
              <a:rPr lang="en-US" dirty="0"/>
              <a:t> – </a:t>
            </a:r>
            <a:r>
              <a:rPr lang="en-US" b="1" dirty="0">
                <a:solidFill>
                  <a:srgbClr val="F6178A"/>
                </a:solidFill>
              </a:rPr>
              <a:t>Infrastructure</a:t>
            </a:r>
          </a:p>
          <a:p>
            <a:pPr algn="ctr"/>
            <a:r>
              <a:rPr lang="en-GB" dirty="0"/>
              <a:t>900 Million EUR – Horizon Europe Programme </a:t>
            </a:r>
            <a:r>
              <a:rPr lang="en-GB" b="1" dirty="0"/>
              <a:t>– </a:t>
            </a:r>
            <a:r>
              <a:rPr lang="en-GB" b="1" dirty="0">
                <a:solidFill>
                  <a:srgbClr val="F6178A"/>
                </a:solidFill>
              </a:rPr>
              <a:t>Technology &amp; Applications</a:t>
            </a:r>
            <a:endParaRPr lang="en-GB" dirty="0">
              <a:solidFill>
                <a:srgbClr val="F6178A"/>
              </a:solidFill>
            </a:endParaRPr>
          </a:p>
          <a:p>
            <a:pPr algn="ctr"/>
            <a:r>
              <a:rPr lang="en-GB" dirty="0"/>
              <a:t>200 Million EUR – Connecting Europe Facility – </a:t>
            </a:r>
            <a:r>
              <a:rPr lang="en-GB" b="1" dirty="0">
                <a:solidFill>
                  <a:srgbClr val="F6178A"/>
                </a:solidFill>
              </a:rPr>
              <a:t>Hyperconnectivity </a:t>
            </a:r>
          </a:p>
          <a:p>
            <a:pPr algn="ctr"/>
            <a:endParaRPr lang="en-GB" b="1" dirty="0">
              <a:solidFill>
                <a:srgbClr val="F6178A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CE1484-1797-E2F0-E3D9-DCDD77343642}"/>
              </a:ext>
            </a:extLst>
          </p:cNvPr>
          <p:cNvSpPr/>
          <p:nvPr/>
        </p:nvSpPr>
        <p:spPr>
          <a:xfrm>
            <a:off x="460475" y="2566570"/>
            <a:ext cx="5594555" cy="3888509"/>
          </a:xfrm>
          <a:prstGeom prst="rect">
            <a:avLst/>
          </a:prstGeom>
          <a:noFill/>
          <a:ln w="57150">
            <a:solidFill>
              <a:srgbClr val="0AE2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D85AFA-A826-2100-B219-25F0C3B203C4}"/>
              </a:ext>
            </a:extLst>
          </p:cNvPr>
          <p:cNvSpPr/>
          <p:nvPr/>
        </p:nvSpPr>
        <p:spPr>
          <a:xfrm>
            <a:off x="6095999" y="4086870"/>
            <a:ext cx="5594555" cy="2281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Procurement of HPC infrastructure: </a:t>
            </a:r>
          </a:p>
          <a:p>
            <a:pPr algn="ctr"/>
            <a:r>
              <a:rPr lang="en-US" b="1" dirty="0">
                <a:solidFill>
                  <a:srgbClr val="F6178A"/>
                </a:solidFill>
              </a:rPr>
              <a:t>Supercomputers, AI Factories and Quantum Computers</a:t>
            </a:r>
          </a:p>
          <a:p>
            <a:pPr algn="ctr"/>
            <a:r>
              <a:rPr lang="en-GB" dirty="0"/>
              <a:t>Funding of Research and Innovation projects:</a:t>
            </a:r>
          </a:p>
          <a:p>
            <a:pPr algn="ctr"/>
            <a:r>
              <a:rPr lang="en-GB" b="1" dirty="0">
                <a:solidFill>
                  <a:srgbClr val="F6178A"/>
                </a:solidFill>
              </a:rPr>
              <a:t>Skills, applications, software &amp; hardware </a:t>
            </a:r>
            <a:endParaRPr lang="en-GB" dirty="0">
              <a:solidFill>
                <a:srgbClr val="F6178A"/>
              </a:solidFill>
            </a:endParaRPr>
          </a:p>
          <a:p>
            <a:pPr algn="ctr"/>
            <a:r>
              <a:rPr lang="en-GB" dirty="0"/>
              <a:t>Providing access to HPC resources:  </a:t>
            </a:r>
          </a:p>
          <a:p>
            <a:pPr algn="ctr"/>
            <a:r>
              <a:rPr lang="en-GB" b="1" dirty="0">
                <a:solidFill>
                  <a:srgbClr val="F6178A"/>
                </a:solidFill>
              </a:rPr>
              <a:t>Various access modes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A6FE92-7F7D-6DB6-D252-4E787F73208E}"/>
              </a:ext>
            </a:extLst>
          </p:cNvPr>
          <p:cNvSpPr/>
          <p:nvPr/>
        </p:nvSpPr>
        <p:spPr>
          <a:xfrm>
            <a:off x="6096000" y="2566570"/>
            <a:ext cx="5594555" cy="3888509"/>
          </a:xfrm>
          <a:prstGeom prst="rect">
            <a:avLst/>
          </a:prstGeom>
          <a:noFill/>
          <a:ln w="57150">
            <a:solidFill>
              <a:srgbClr val="0AE2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92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321BE-7DCE-6E6A-7E91-EBB6B0B8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europe with different countries/regions&#10;&#10;Description automatically generated">
            <a:extLst>
              <a:ext uri="{FF2B5EF4-FFF2-40B4-BE49-F238E27FC236}">
                <a16:creationId xmlns:a16="http://schemas.microsoft.com/office/drawing/2014/main" id="{6F177A59-464C-E528-291B-085A2B244A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49" y="0"/>
            <a:ext cx="8415251" cy="6858000"/>
          </a:xfrm>
          <a:prstGeom prst="rect">
            <a:avLst/>
          </a:prstGeom>
        </p:spPr>
      </p:pic>
      <p:pic>
        <p:nvPicPr>
          <p:cNvPr id="26" name="Graphic 25" descr="Marker with solid fill">
            <a:extLst>
              <a:ext uri="{FF2B5EF4-FFF2-40B4-BE49-F238E27FC236}">
                <a16:creationId xmlns:a16="http://schemas.microsoft.com/office/drawing/2014/main" id="{23C7E135-B95D-F127-2EA6-72EB07DE7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5472" y="4531447"/>
            <a:ext cx="386838" cy="386838"/>
          </a:xfrm>
          <a:prstGeom prst="rect">
            <a:avLst/>
          </a:prstGeom>
        </p:spPr>
      </p:pic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id="{8CA1765F-8AED-34EF-627D-8B089EBA1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6632" y="5456023"/>
            <a:ext cx="386838" cy="386838"/>
          </a:xfrm>
          <a:prstGeom prst="rect">
            <a:avLst/>
          </a:prstGeom>
        </p:spPr>
      </p:pic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DB1B716D-D87F-9EC3-85D2-45916A8D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8768" y="4918285"/>
            <a:ext cx="386838" cy="386838"/>
          </a:xfrm>
          <a:prstGeom prst="rect">
            <a:avLst/>
          </a:prstGeom>
        </p:spPr>
      </p:pic>
      <p:pic>
        <p:nvPicPr>
          <p:cNvPr id="29" name="Graphic 28" descr="Marker with solid fill">
            <a:extLst>
              <a:ext uri="{FF2B5EF4-FFF2-40B4-BE49-F238E27FC236}">
                <a16:creationId xmlns:a16="http://schemas.microsoft.com/office/drawing/2014/main" id="{FD245206-BC1A-A32E-C8A4-7C112699D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2310" y="3736693"/>
            <a:ext cx="386838" cy="386838"/>
          </a:xfrm>
          <a:prstGeom prst="rect">
            <a:avLst/>
          </a:prstGeom>
        </p:spPr>
      </p:pic>
      <p:pic>
        <p:nvPicPr>
          <p:cNvPr id="30" name="Graphic 29" descr="Marker with solid fill">
            <a:extLst>
              <a:ext uri="{FF2B5EF4-FFF2-40B4-BE49-F238E27FC236}">
                <a16:creationId xmlns:a16="http://schemas.microsoft.com/office/drawing/2014/main" id="{B23FB23A-8D67-8E9B-00A8-21B68168C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0826" y="3663799"/>
            <a:ext cx="386838" cy="386838"/>
          </a:xfrm>
          <a:prstGeom prst="rect">
            <a:avLst/>
          </a:prstGeom>
        </p:spPr>
      </p:pic>
      <p:pic>
        <p:nvPicPr>
          <p:cNvPr id="31" name="Graphic 30" descr="Marker with solid fill">
            <a:extLst>
              <a:ext uri="{FF2B5EF4-FFF2-40B4-BE49-F238E27FC236}">
                <a16:creationId xmlns:a16="http://schemas.microsoft.com/office/drawing/2014/main" id="{20B49745-9194-7BE1-9F3D-33880F675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9833" y="3423137"/>
            <a:ext cx="386838" cy="386838"/>
          </a:xfrm>
          <a:prstGeom prst="rect">
            <a:avLst/>
          </a:prstGeom>
        </p:spPr>
      </p:pic>
      <p:pic>
        <p:nvPicPr>
          <p:cNvPr id="32" name="Graphic 31" descr="Marker with solid fill">
            <a:extLst>
              <a:ext uri="{FF2B5EF4-FFF2-40B4-BE49-F238E27FC236}">
                <a16:creationId xmlns:a16="http://schemas.microsoft.com/office/drawing/2014/main" id="{44E191FA-F8ED-B3E3-8B67-2B510B7F8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9853" y="5305123"/>
            <a:ext cx="386838" cy="386838"/>
          </a:xfrm>
          <a:prstGeom prst="rect">
            <a:avLst/>
          </a:prstGeom>
        </p:spPr>
      </p:pic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E603082B-FF42-678E-DF81-80204E292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965" y="5069185"/>
            <a:ext cx="386838" cy="386838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C280E11E-9B7B-93EC-258E-4E98E2865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8022" y="281578"/>
            <a:ext cx="386838" cy="386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C9B2D-02C0-B106-5606-0AED62A50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3" y="5842861"/>
            <a:ext cx="1614723" cy="9499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17F898A-9209-FF82-63DC-1FD18D55B4ED}"/>
              </a:ext>
            </a:extLst>
          </p:cNvPr>
          <p:cNvSpPr/>
          <p:nvPr/>
        </p:nvSpPr>
        <p:spPr>
          <a:xfrm>
            <a:off x="893806" y="369692"/>
            <a:ext cx="2777959" cy="386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SUPERCOMPUTERS</a:t>
            </a:r>
            <a:endParaRPr lang="en-GB" b="1" dirty="0">
              <a:solidFill>
                <a:srgbClr val="0AE2E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BCC1D3-F87C-EEDC-F609-FBBAF4D36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298183"/>
              </p:ext>
            </p:extLst>
          </p:nvPr>
        </p:nvGraphicFramePr>
        <p:xfrm>
          <a:off x="332530" y="976161"/>
          <a:ext cx="4658252" cy="4647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708">
                  <a:extLst>
                    <a:ext uri="{9D8B030D-6E8A-4147-A177-3AD203B41FA5}">
                      <a16:colId xmlns:a16="http://schemas.microsoft.com/office/drawing/2014/main" val="462396324"/>
                    </a:ext>
                  </a:extLst>
                </a:gridCol>
                <a:gridCol w="2029968">
                  <a:extLst>
                    <a:ext uri="{9D8B030D-6E8A-4147-A177-3AD203B41FA5}">
                      <a16:colId xmlns:a16="http://schemas.microsoft.com/office/drawing/2014/main" val="200738615"/>
                    </a:ext>
                  </a:extLst>
                </a:gridCol>
                <a:gridCol w="1179576">
                  <a:extLst>
                    <a:ext uri="{9D8B030D-6E8A-4147-A177-3AD203B41FA5}">
                      <a16:colId xmlns:a16="http://schemas.microsoft.com/office/drawing/2014/main" val="3304522453"/>
                    </a:ext>
                  </a:extLst>
                </a:gridCol>
              </a:tblGrid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JUPITER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Operational-Pre-production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Germany 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725853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LUMI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Finland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704594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Leonardo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Italy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79629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MareNostrum5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Spain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157485"/>
                  </a:ext>
                </a:extLst>
              </a:tr>
              <a:tr h="33866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MeluXina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Luxembourg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026939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Vega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Slovenia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5607582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Discoverer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Bulgaria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5919464"/>
                  </a:ext>
                </a:extLst>
              </a:tr>
              <a:tr h="333936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Karolina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Czechia 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9940975"/>
                  </a:ext>
                </a:extLst>
              </a:tr>
              <a:tr h="3461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Deucalion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Operational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Portugal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829851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Alice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Recouque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Upcoming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France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6183714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Arrhenius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Upcoming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Sweden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7119182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CASPir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Upcoming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Ireland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790486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DAEDALUS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Upcoming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Greece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3155646"/>
                  </a:ext>
                </a:extLst>
              </a:tr>
              <a:tr h="329848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LEVENTE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Upcoming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Hungary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3394479"/>
                  </a:ext>
                </a:extLst>
              </a:tr>
            </a:tbl>
          </a:graphicData>
        </a:graphic>
      </p:graphicFrame>
      <p:pic>
        <p:nvPicPr>
          <p:cNvPr id="6" name="Graphic 5" descr="Server with solid fill">
            <a:extLst>
              <a:ext uri="{FF2B5EF4-FFF2-40B4-BE49-F238E27FC236}">
                <a16:creationId xmlns:a16="http://schemas.microsoft.com/office/drawing/2014/main" id="{573D3F62-7E4C-1880-4F0D-353BE6718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218" y="269678"/>
            <a:ext cx="586866" cy="586866"/>
          </a:xfrm>
          <a:prstGeom prst="rect">
            <a:avLst/>
          </a:prstGeom>
        </p:spPr>
      </p:pic>
      <p:pic>
        <p:nvPicPr>
          <p:cNvPr id="2" name="Graphic 1" descr="Marker with solid fill">
            <a:extLst>
              <a:ext uri="{FF2B5EF4-FFF2-40B4-BE49-F238E27FC236}">
                <a16:creationId xmlns:a16="http://schemas.microsoft.com/office/drawing/2014/main" id="{19FC464F-CBE5-9EA3-6BA3-96F0C01A5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3538" y="3931715"/>
            <a:ext cx="386838" cy="386838"/>
          </a:xfrm>
          <a:prstGeom prst="rect">
            <a:avLst/>
          </a:prstGeom>
        </p:spPr>
      </p:pic>
      <p:pic>
        <p:nvPicPr>
          <p:cNvPr id="4" name="Graphic 3" descr="Marker with solid fill">
            <a:extLst>
              <a:ext uri="{FF2B5EF4-FFF2-40B4-BE49-F238E27FC236}">
                <a16:creationId xmlns:a16="http://schemas.microsoft.com/office/drawing/2014/main" id="{81844021-9981-CC47-007D-B80B1EAC9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3197" y="1481509"/>
            <a:ext cx="386838" cy="386838"/>
          </a:xfrm>
          <a:prstGeom prst="rect">
            <a:avLst/>
          </a:prstGeom>
        </p:spPr>
      </p:pic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36A5F50D-E8AC-5937-D756-C05AA6892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0820" y="2584885"/>
            <a:ext cx="386838" cy="386838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6C110D41-BE05-A493-7015-C5B9568D7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7407" y="6098299"/>
            <a:ext cx="386838" cy="386838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5691EB97-E81D-93C9-80A0-C55AD0054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5835" y="4183770"/>
            <a:ext cx="386838" cy="3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D868AA-5D07-0EDE-F330-3B9C5886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FEE950-1A5B-9258-474A-33C977535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6" y="5908005"/>
            <a:ext cx="1614723" cy="9499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2D2D8C-0DCD-2AD6-454D-47972837A62E}"/>
              </a:ext>
            </a:extLst>
          </p:cNvPr>
          <p:cNvSpPr/>
          <p:nvPr/>
        </p:nvSpPr>
        <p:spPr>
          <a:xfrm>
            <a:off x="620643" y="586119"/>
            <a:ext cx="3906650" cy="386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UPCOMING AI FACTORIES</a:t>
            </a:r>
            <a:endParaRPr lang="en-GB" b="1" dirty="0">
              <a:solidFill>
                <a:srgbClr val="F6178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7F9907D-4B07-E6FB-8CF6-C8F653301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620577"/>
              </p:ext>
            </p:extLst>
          </p:nvPr>
        </p:nvGraphicFramePr>
        <p:xfrm>
          <a:off x="326366" y="1412982"/>
          <a:ext cx="2528014" cy="2754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4007">
                  <a:extLst>
                    <a:ext uri="{9D8B030D-6E8A-4147-A177-3AD203B41FA5}">
                      <a16:colId xmlns:a16="http://schemas.microsoft.com/office/drawing/2014/main" val="462396324"/>
                    </a:ext>
                  </a:extLst>
                </a:gridCol>
                <a:gridCol w="1264007">
                  <a:extLst>
                    <a:ext uri="{9D8B030D-6E8A-4147-A177-3AD203B41FA5}">
                      <a16:colId xmlns:a16="http://schemas.microsoft.com/office/drawing/2014/main" val="3304522453"/>
                    </a:ext>
                  </a:extLst>
                </a:gridCol>
              </a:tblGrid>
              <a:tr h="28519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HammerHAI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Germany 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725853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JAIF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2712326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LUMI-AI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Finland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704594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IT4LIA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Italy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79629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BSC AIF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Spain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157485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1HealthAI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Spain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1561594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L-AIF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Luxembourg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026939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SLAIF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Slovenia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5607582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BRAIN++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Bulgaria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5919464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CZAI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Czechia 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994097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0EAF11-695E-47FF-6587-AA4965E03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225253"/>
              </p:ext>
            </p:extLst>
          </p:nvPr>
        </p:nvGraphicFramePr>
        <p:xfrm>
          <a:off x="2857621" y="1476021"/>
          <a:ext cx="2528014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4007">
                  <a:extLst>
                    <a:ext uri="{9D8B030D-6E8A-4147-A177-3AD203B41FA5}">
                      <a16:colId xmlns:a16="http://schemas.microsoft.com/office/drawing/2014/main" val="462396324"/>
                    </a:ext>
                  </a:extLst>
                </a:gridCol>
                <a:gridCol w="1264007">
                  <a:extLst>
                    <a:ext uri="{9D8B030D-6E8A-4147-A177-3AD203B41FA5}">
                      <a16:colId xmlns:a16="http://schemas.microsoft.com/office/drawing/2014/main" val="3304522453"/>
                    </a:ext>
                  </a:extLst>
                </a:gridCol>
              </a:tblGrid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PIAST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Poland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9348651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Gaia 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Poland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829851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MIMER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Sweden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8211453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 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Romania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253100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AI2F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France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875367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AI:AT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Austria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389446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NLAIF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Netherlands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404824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LitAI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Lithuania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0453637"/>
                  </a:ext>
                </a:extLst>
              </a:tr>
              <a:tr h="26155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PHAROS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Greece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6270243"/>
                  </a:ext>
                </a:extLst>
              </a:tr>
            </a:tbl>
          </a:graphicData>
        </a:graphic>
      </p:graphicFrame>
      <p:pic>
        <p:nvPicPr>
          <p:cNvPr id="5" name="Picture 4" descr="A logo with white stars&#10;&#10;AI-generated content may be incorrect.">
            <a:extLst>
              <a:ext uri="{FF2B5EF4-FFF2-40B4-BE49-F238E27FC236}">
                <a16:creationId xmlns:a16="http://schemas.microsoft.com/office/drawing/2014/main" id="{F758E9CC-3C1C-ACB4-B684-97DD25BF4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93" y="4254889"/>
            <a:ext cx="2100467" cy="2100467"/>
          </a:xfrm>
          <a:prstGeom prst="rect">
            <a:avLst/>
          </a:prstGeom>
        </p:spPr>
      </p:pic>
      <p:pic>
        <p:nvPicPr>
          <p:cNvPr id="11" name="Picture 10" descr="A map of europe with different countries/regions&#10;&#10;Description automatically generated">
            <a:extLst>
              <a:ext uri="{FF2B5EF4-FFF2-40B4-BE49-F238E27FC236}">
                <a16:creationId xmlns:a16="http://schemas.microsoft.com/office/drawing/2014/main" id="{CEB05081-9159-5EE3-4A46-14AA87FF38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49" y="0"/>
            <a:ext cx="8415251" cy="6858000"/>
          </a:xfrm>
          <a:prstGeom prst="rect">
            <a:avLst/>
          </a:prstGeom>
        </p:spPr>
      </p:pic>
      <p:pic>
        <p:nvPicPr>
          <p:cNvPr id="26" name="Graphic 25" descr="Marker with solid fill">
            <a:extLst>
              <a:ext uri="{FF2B5EF4-FFF2-40B4-BE49-F238E27FC236}">
                <a16:creationId xmlns:a16="http://schemas.microsoft.com/office/drawing/2014/main" id="{E4120D6E-1A73-A20B-B818-203F5AB01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5472" y="4531447"/>
            <a:ext cx="386838" cy="386838"/>
          </a:xfrm>
          <a:prstGeom prst="rect">
            <a:avLst/>
          </a:prstGeom>
        </p:spPr>
      </p:pic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id="{85EF7812-ED74-E977-7F5F-715666E17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6632" y="5456023"/>
            <a:ext cx="386838" cy="386838"/>
          </a:xfrm>
          <a:prstGeom prst="rect">
            <a:avLst/>
          </a:prstGeom>
        </p:spPr>
      </p:pic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54C812E6-C2AD-0613-39D1-6CB6A5718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8768" y="4918285"/>
            <a:ext cx="386838" cy="386838"/>
          </a:xfrm>
          <a:prstGeom prst="rect">
            <a:avLst/>
          </a:prstGeom>
        </p:spPr>
      </p:pic>
      <p:pic>
        <p:nvPicPr>
          <p:cNvPr id="29" name="Graphic 28" descr="Marker with solid fill">
            <a:extLst>
              <a:ext uri="{FF2B5EF4-FFF2-40B4-BE49-F238E27FC236}">
                <a16:creationId xmlns:a16="http://schemas.microsoft.com/office/drawing/2014/main" id="{5AA1B425-BDF1-0ECF-5C9F-965CBB58E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2310" y="3736693"/>
            <a:ext cx="386838" cy="386838"/>
          </a:xfrm>
          <a:prstGeom prst="rect">
            <a:avLst/>
          </a:prstGeom>
        </p:spPr>
      </p:pic>
      <p:pic>
        <p:nvPicPr>
          <p:cNvPr id="30" name="Graphic 29" descr="Marker with solid fill">
            <a:extLst>
              <a:ext uri="{FF2B5EF4-FFF2-40B4-BE49-F238E27FC236}">
                <a16:creationId xmlns:a16="http://schemas.microsoft.com/office/drawing/2014/main" id="{24009E52-09B2-4494-286B-35C733719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0826" y="3663799"/>
            <a:ext cx="386838" cy="386838"/>
          </a:xfrm>
          <a:prstGeom prst="rect">
            <a:avLst/>
          </a:prstGeom>
        </p:spPr>
      </p:pic>
      <p:pic>
        <p:nvPicPr>
          <p:cNvPr id="31" name="Graphic 30" descr="Marker with solid fill">
            <a:extLst>
              <a:ext uri="{FF2B5EF4-FFF2-40B4-BE49-F238E27FC236}">
                <a16:creationId xmlns:a16="http://schemas.microsoft.com/office/drawing/2014/main" id="{0E2A8587-9087-B4F4-E5C2-414771AF6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9833" y="3423137"/>
            <a:ext cx="386838" cy="386838"/>
          </a:xfrm>
          <a:prstGeom prst="rect">
            <a:avLst/>
          </a:prstGeom>
        </p:spPr>
      </p:pic>
      <p:pic>
        <p:nvPicPr>
          <p:cNvPr id="32" name="Graphic 31" descr="Marker with solid fill">
            <a:extLst>
              <a:ext uri="{FF2B5EF4-FFF2-40B4-BE49-F238E27FC236}">
                <a16:creationId xmlns:a16="http://schemas.microsoft.com/office/drawing/2014/main" id="{F65A4F6E-E8C1-7278-4F31-95BDAFF92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0241" y="4918285"/>
            <a:ext cx="386838" cy="386838"/>
          </a:xfrm>
          <a:prstGeom prst="rect">
            <a:avLst/>
          </a:prstGeom>
        </p:spPr>
      </p:pic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376DAC0D-A704-3557-0685-940FCBEEC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6965" y="5069185"/>
            <a:ext cx="386838" cy="386838"/>
          </a:xfrm>
          <a:prstGeom prst="rect">
            <a:avLst/>
          </a:prstGeom>
        </p:spPr>
      </p:pic>
      <p:pic>
        <p:nvPicPr>
          <p:cNvPr id="34" name="Graphic 33" descr="Marker with solid fill">
            <a:extLst>
              <a:ext uri="{FF2B5EF4-FFF2-40B4-BE49-F238E27FC236}">
                <a16:creationId xmlns:a16="http://schemas.microsoft.com/office/drawing/2014/main" id="{9C81A849-A801-911D-E2C2-86D4B2EF9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8022" y="281578"/>
            <a:ext cx="386838" cy="386838"/>
          </a:xfrm>
          <a:prstGeom prst="rect">
            <a:avLst/>
          </a:prstGeom>
        </p:spPr>
      </p:pic>
      <p:pic>
        <p:nvPicPr>
          <p:cNvPr id="2" name="Graphic 1" descr="Marker with solid fill">
            <a:extLst>
              <a:ext uri="{FF2B5EF4-FFF2-40B4-BE49-F238E27FC236}">
                <a16:creationId xmlns:a16="http://schemas.microsoft.com/office/drawing/2014/main" id="{DD719F64-92F5-7419-CA8D-D31B30892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6785" y="3930112"/>
            <a:ext cx="386838" cy="386838"/>
          </a:xfrm>
          <a:prstGeom prst="rect">
            <a:avLst/>
          </a:prstGeom>
        </p:spPr>
      </p:pic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72AF8118-50B7-EAC8-F5F4-75DFC77C6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78891" y="3215926"/>
            <a:ext cx="386838" cy="386838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AAD98F89-B037-A4D6-2AAC-6C1540B9C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3211" y="3558063"/>
            <a:ext cx="386838" cy="386838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7C369731-2ADF-D113-CD0C-1432AEC8E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3197" y="1481509"/>
            <a:ext cx="386838" cy="386838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62E5D6E9-84F8-D3FB-0DE7-8953E10E4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8736" y="4558879"/>
            <a:ext cx="386838" cy="386838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42CB55BB-1E3F-E2E9-1A6C-186D9508D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3538" y="3931715"/>
            <a:ext cx="386838" cy="386838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99F76A01-90F0-CD13-7119-5AC1F6254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2424" y="4032377"/>
            <a:ext cx="386838" cy="386838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1DBE1DE9-245B-41EB-1E2C-779C80942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1911" y="3082510"/>
            <a:ext cx="386838" cy="386838"/>
          </a:xfrm>
          <a:prstGeom prst="rect">
            <a:avLst/>
          </a:prstGeom>
        </p:spPr>
      </p:pic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67E508F7-6DDE-C064-1E72-D36D72959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2437" y="2445733"/>
            <a:ext cx="386838" cy="386838"/>
          </a:xfrm>
          <a:prstGeom prst="rect">
            <a:avLst/>
          </a:prstGeom>
        </p:spPr>
      </p:pic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2C5906BD-93E0-10BE-1ADA-B35D164BA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7407" y="6098299"/>
            <a:ext cx="386838" cy="386838"/>
          </a:xfrm>
          <a:prstGeom prst="rect">
            <a:avLst/>
          </a:prstGeom>
        </p:spPr>
      </p:pic>
      <p:pic>
        <p:nvPicPr>
          <p:cNvPr id="17" name="Graphic 16" descr="Server with solid fill">
            <a:extLst>
              <a:ext uri="{FF2B5EF4-FFF2-40B4-BE49-F238E27FC236}">
                <a16:creationId xmlns:a16="http://schemas.microsoft.com/office/drawing/2014/main" id="{7419933E-47E6-3D9A-D764-CC20E8712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868" y="486105"/>
            <a:ext cx="586866" cy="5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13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8A490-E832-93A9-5873-EA4B5C10C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europe with different countries/regions&#10;&#10;Description automatically generated">
            <a:extLst>
              <a:ext uri="{FF2B5EF4-FFF2-40B4-BE49-F238E27FC236}">
                <a16:creationId xmlns:a16="http://schemas.microsoft.com/office/drawing/2014/main" id="{CA516F48-B033-FF2F-A128-D4F78235F3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49" y="0"/>
            <a:ext cx="841525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884D50-72FA-0BBF-9B2F-32FFBF58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2" y="5729028"/>
            <a:ext cx="1614723" cy="9499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E38781-436A-78EE-5560-664BE84265A8}"/>
              </a:ext>
            </a:extLst>
          </p:cNvPr>
          <p:cNvSpPr/>
          <p:nvPr/>
        </p:nvSpPr>
        <p:spPr>
          <a:xfrm>
            <a:off x="781922" y="757134"/>
            <a:ext cx="3542863" cy="386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965D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UPCOMING QUANTUM COMPUTERS</a:t>
            </a:r>
            <a:endParaRPr lang="en-GB" b="1" dirty="0">
              <a:solidFill>
                <a:srgbClr val="3965D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Graphic 25" descr="Marker with solid fill">
            <a:extLst>
              <a:ext uri="{FF2B5EF4-FFF2-40B4-BE49-F238E27FC236}">
                <a16:creationId xmlns:a16="http://schemas.microsoft.com/office/drawing/2014/main" id="{A924F441-2A28-1759-F321-4C68076A6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9673" y="3099350"/>
            <a:ext cx="386838" cy="386838"/>
          </a:xfrm>
          <a:prstGeom prst="rect">
            <a:avLst/>
          </a:prstGeom>
        </p:spPr>
      </p:pic>
      <p:pic>
        <p:nvPicPr>
          <p:cNvPr id="27" name="Graphic 26" descr="Marker with solid fill">
            <a:extLst>
              <a:ext uri="{FF2B5EF4-FFF2-40B4-BE49-F238E27FC236}">
                <a16:creationId xmlns:a16="http://schemas.microsoft.com/office/drawing/2014/main" id="{C805B09D-1254-1CE7-B3CD-9B3F96B80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6632" y="5456023"/>
            <a:ext cx="386838" cy="386838"/>
          </a:xfrm>
          <a:prstGeom prst="rect">
            <a:avLst/>
          </a:prstGeom>
        </p:spPr>
      </p:pic>
      <p:pic>
        <p:nvPicPr>
          <p:cNvPr id="28" name="Graphic 27" descr="Marker with solid fill">
            <a:extLst>
              <a:ext uri="{FF2B5EF4-FFF2-40B4-BE49-F238E27FC236}">
                <a16:creationId xmlns:a16="http://schemas.microsoft.com/office/drawing/2014/main" id="{0E4E4A6C-9E09-D469-AFCF-11D0B332C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8768" y="4918285"/>
            <a:ext cx="386838" cy="386838"/>
          </a:xfrm>
          <a:prstGeom prst="rect">
            <a:avLst/>
          </a:prstGeom>
        </p:spPr>
      </p:pic>
      <p:pic>
        <p:nvPicPr>
          <p:cNvPr id="29" name="Graphic 28" descr="Marker with solid fill">
            <a:extLst>
              <a:ext uri="{FF2B5EF4-FFF2-40B4-BE49-F238E27FC236}">
                <a16:creationId xmlns:a16="http://schemas.microsoft.com/office/drawing/2014/main" id="{A4B422ED-338C-832E-5CFF-5723AC3F9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2310" y="3736693"/>
            <a:ext cx="386838" cy="386838"/>
          </a:xfrm>
          <a:prstGeom prst="rect">
            <a:avLst/>
          </a:prstGeom>
        </p:spPr>
      </p:pic>
      <p:pic>
        <p:nvPicPr>
          <p:cNvPr id="30" name="Graphic 29" descr="Marker with solid fill">
            <a:extLst>
              <a:ext uri="{FF2B5EF4-FFF2-40B4-BE49-F238E27FC236}">
                <a16:creationId xmlns:a16="http://schemas.microsoft.com/office/drawing/2014/main" id="{0D84A389-ED03-C948-05DA-B3BBEF4F0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0826" y="3663799"/>
            <a:ext cx="386838" cy="386838"/>
          </a:xfrm>
          <a:prstGeom prst="rect">
            <a:avLst/>
          </a:prstGeom>
        </p:spPr>
      </p:pic>
      <p:pic>
        <p:nvPicPr>
          <p:cNvPr id="31" name="Graphic 30" descr="Marker with solid fill">
            <a:extLst>
              <a:ext uri="{FF2B5EF4-FFF2-40B4-BE49-F238E27FC236}">
                <a16:creationId xmlns:a16="http://schemas.microsoft.com/office/drawing/2014/main" id="{2F6746C2-9579-16CA-A3D2-372724139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9833" y="3423137"/>
            <a:ext cx="386838" cy="386838"/>
          </a:xfrm>
          <a:prstGeom prst="rect">
            <a:avLst/>
          </a:prstGeom>
        </p:spPr>
      </p:pic>
      <p:pic>
        <p:nvPicPr>
          <p:cNvPr id="32" name="Graphic 31" descr="Marker with solid fill">
            <a:extLst>
              <a:ext uri="{FF2B5EF4-FFF2-40B4-BE49-F238E27FC236}">
                <a16:creationId xmlns:a16="http://schemas.microsoft.com/office/drawing/2014/main" id="{E9642453-EF54-4398-2357-115A56590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5902" y="4083918"/>
            <a:ext cx="386838" cy="386838"/>
          </a:xfrm>
          <a:prstGeom prst="rect">
            <a:avLst/>
          </a:prstGeom>
        </p:spPr>
      </p:pic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43D8788A-F2D9-2890-0697-0CED62EDD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361" y="3943461"/>
            <a:ext cx="386838" cy="38683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B4234B-DF1A-2AA7-38D1-2F6060F6D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670751"/>
              </p:ext>
            </p:extLst>
          </p:nvPr>
        </p:nvGraphicFramePr>
        <p:xfrm>
          <a:off x="244322" y="1500099"/>
          <a:ext cx="5108299" cy="3712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814">
                  <a:extLst>
                    <a:ext uri="{9D8B030D-6E8A-4147-A177-3AD203B41FA5}">
                      <a16:colId xmlns:a16="http://schemas.microsoft.com/office/drawing/2014/main" val="462396324"/>
                    </a:ext>
                  </a:extLst>
                </a:gridCol>
                <a:gridCol w="2370396">
                  <a:extLst>
                    <a:ext uri="{9D8B030D-6E8A-4147-A177-3AD203B41FA5}">
                      <a16:colId xmlns:a16="http://schemas.microsoft.com/office/drawing/2014/main" val="200738615"/>
                    </a:ext>
                  </a:extLst>
                </a:gridCol>
                <a:gridCol w="1240089">
                  <a:extLst>
                    <a:ext uri="{9D8B030D-6E8A-4147-A177-3AD203B41FA5}">
                      <a16:colId xmlns:a16="http://schemas.microsoft.com/office/drawing/2014/main" val="3304522453"/>
                    </a:ext>
                  </a:extLst>
                </a:gridCol>
              </a:tblGrid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Piast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-Q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trapped ions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Poland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725853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VLQ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superconducting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Czechia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704594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Ruby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neutral atoms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France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879629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Lucy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photonics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France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724202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Jade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Analogue QS – neutral atoms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157485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Euro-Q-Exa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superconducting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2869071"/>
                  </a:ext>
                </a:extLst>
              </a:tr>
              <a:tr h="39816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EuroQCS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-Italy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Hybrid – neutral atoms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Italy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026939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EuroSSQ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-HPC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spin qubits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Netherlands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5607582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MeluXina-Q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QC – spin qubits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Luxembourg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5919464"/>
                  </a:ext>
                </a:extLst>
              </a:tr>
              <a:tr h="3645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EuroQCS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Spain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Analogue QS – superconducting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Spain</a:t>
                      </a:r>
                      <a:endParaRPr lang="en-GB" sz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9940975"/>
                  </a:ext>
                </a:extLst>
              </a:tr>
            </a:tbl>
          </a:graphicData>
        </a:graphic>
      </p:graphicFrame>
      <p:pic>
        <p:nvPicPr>
          <p:cNvPr id="4" name="Graphic 3" descr="Atom with solid fill">
            <a:extLst>
              <a:ext uri="{FF2B5EF4-FFF2-40B4-BE49-F238E27FC236}">
                <a16:creationId xmlns:a16="http://schemas.microsoft.com/office/drawing/2014/main" id="{08537728-0738-CD00-A0DF-212E19870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943" y="539839"/>
            <a:ext cx="701957" cy="701957"/>
          </a:xfrm>
          <a:prstGeom prst="rect">
            <a:avLst/>
          </a:prstGeom>
        </p:spPr>
      </p:pic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6FC88E75-D4FB-1B02-A077-DE0F2765C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4304" y="3145897"/>
            <a:ext cx="386838" cy="386838"/>
          </a:xfrm>
          <a:prstGeom prst="rect">
            <a:avLst/>
          </a:prstGeom>
        </p:spPr>
      </p:pic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776A214C-8128-5C30-45D5-B86A26873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6445" y="3947574"/>
            <a:ext cx="386838" cy="3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6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CE4793-FCD9-0C3A-214F-7AF7D305A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7B1F9-D5A2-83D5-A195-6CBF71E7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66" y="0"/>
            <a:ext cx="10515600" cy="94999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MODES – where to go?</a:t>
            </a:r>
            <a:endParaRPr lang="en-GB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05FC1-9353-E155-6821-41B76E553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pic>
        <p:nvPicPr>
          <p:cNvPr id="12" name="Graphic 11" descr="Questions with solid fill">
            <a:extLst>
              <a:ext uri="{FF2B5EF4-FFF2-40B4-BE49-F238E27FC236}">
                <a16:creationId xmlns:a16="http://schemas.microsoft.com/office/drawing/2014/main" id="{B2EC2503-57CA-9B34-C445-3C74B31A4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0204" y="2809227"/>
            <a:ext cx="1299426" cy="12994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44E7C7-50BA-DE74-49A3-A42E5FD17228}"/>
              </a:ext>
            </a:extLst>
          </p:cNvPr>
          <p:cNvSpPr/>
          <p:nvPr/>
        </p:nvSpPr>
        <p:spPr>
          <a:xfrm>
            <a:off x="1501380" y="1224243"/>
            <a:ext cx="2231637" cy="1118505"/>
          </a:xfrm>
          <a:prstGeom prst="ellipse">
            <a:avLst/>
          </a:prstGeom>
          <a:solidFill>
            <a:srgbClr val="137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HPC WORKFLOWS 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A0D972-0623-6DFA-9186-F6D2531654D0}"/>
              </a:ext>
            </a:extLst>
          </p:cNvPr>
          <p:cNvSpPr/>
          <p:nvPr/>
        </p:nvSpPr>
        <p:spPr>
          <a:xfrm>
            <a:off x="251747" y="2384820"/>
            <a:ext cx="2231637" cy="1118505"/>
          </a:xfrm>
          <a:prstGeom prst="ellipse">
            <a:avLst/>
          </a:prstGeom>
          <a:solidFill>
            <a:srgbClr val="137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WORKFLOWS 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10F182-3DE6-1963-4C93-C65CDFFA1067}"/>
              </a:ext>
            </a:extLst>
          </p:cNvPr>
          <p:cNvSpPr/>
          <p:nvPr/>
        </p:nvSpPr>
        <p:spPr>
          <a:xfrm>
            <a:off x="594433" y="5438901"/>
            <a:ext cx="2128299" cy="1118505"/>
          </a:xfrm>
          <a:prstGeom prst="ellipse">
            <a:avLst/>
          </a:prstGeom>
          <a:solidFill>
            <a:srgbClr val="491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APPLICATION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1A6B5D-9119-803A-B2D6-FD300FBB2432}"/>
              </a:ext>
            </a:extLst>
          </p:cNvPr>
          <p:cNvSpPr/>
          <p:nvPr/>
        </p:nvSpPr>
        <p:spPr>
          <a:xfrm>
            <a:off x="550575" y="4278324"/>
            <a:ext cx="2128299" cy="1118505"/>
          </a:xfrm>
          <a:prstGeom prst="ellipse">
            <a:avLst/>
          </a:prstGeom>
          <a:solidFill>
            <a:srgbClr val="491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APPLICATION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D4242A-0ECB-C8E8-9806-32606A8DEFCC}"/>
              </a:ext>
            </a:extLst>
          </p:cNvPr>
          <p:cNvSpPr/>
          <p:nvPr/>
        </p:nvSpPr>
        <p:spPr>
          <a:xfrm>
            <a:off x="2697700" y="5274194"/>
            <a:ext cx="2128299" cy="1118505"/>
          </a:xfrm>
          <a:prstGeom prst="ellipse">
            <a:avLst/>
          </a:prstGeom>
          <a:solidFill>
            <a:srgbClr val="491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SECTOR APPLICATION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79D04BF-4344-1832-40EA-CF61A447CBB5}"/>
              </a:ext>
            </a:extLst>
          </p:cNvPr>
          <p:cNvSpPr/>
          <p:nvPr/>
        </p:nvSpPr>
        <p:spPr>
          <a:xfrm>
            <a:off x="8629199" y="1157898"/>
            <a:ext cx="2220063" cy="1118505"/>
          </a:xfrm>
          <a:prstGeom prst="ellipse">
            <a:avLst/>
          </a:prstGeom>
          <a:solidFill>
            <a:srgbClr val="137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ACTIVITIES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FEB13A2-354C-237F-6CFD-59F4BE0F7C5D}"/>
              </a:ext>
            </a:extLst>
          </p:cNvPr>
          <p:cNvSpPr/>
          <p:nvPr/>
        </p:nvSpPr>
        <p:spPr>
          <a:xfrm>
            <a:off x="9724107" y="1909979"/>
            <a:ext cx="2220063" cy="11185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PREPARATORY ACTIVITIES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CC0C81-19FB-693A-C70D-4BE78D3E5298}"/>
              </a:ext>
            </a:extLst>
          </p:cNvPr>
          <p:cNvSpPr/>
          <p:nvPr/>
        </p:nvSpPr>
        <p:spPr>
          <a:xfrm>
            <a:off x="8525625" y="4399563"/>
            <a:ext cx="2128299" cy="1118505"/>
          </a:xfrm>
          <a:prstGeom prst="ellipse">
            <a:avLst/>
          </a:prstGeom>
          <a:solidFill>
            <a:srgbClr val="491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HPC NOOB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807E52-A83A-F569-2BF5-07FB6E6847E8}"/>
              </a:ext>
            </a:extLst>
          </p:cNvPr>
          <p:cNvSpPr/>
          <p:nvPr/>
        </p:nvSpPr>
        <p:spPr>
          <a:xfrm>
            <a:off x="9989390" y="5274194"/>
            <a:ext cx="2128299" cy="1118505"/>
          </a:xfrm>
          <a:prstGeom prst="ellipse">
            <a:avLst/>
          </a:prstGeom>
          <a:solidFill>
            <a:srgbClr val="491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HPC GURU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FA232A6-76FA-30E0-9E6E-15A717021386}"/>
              </a:ext>
            </a:extLst>
          </p:cNvPr>
          <p:cNvSpPr/>
          <p:nvPr/>
        </p:nvSpPr>
        <p:spPr>
          <a:xfrm>
            <a:off x="7970513" y="5552832"/>
            <a:ext cx="2128299" cy="1118505"/>
          </a:xfrm>
          <a:prstGeom prst="ellipse">
            <a:avLst/>
          </a:prstGeom>
          <a:solidFill>
            <a:srgbClr val="491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HPC SEEKER</a:t>
            </a:r>
            <a:endParaRPr lang="en-GB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9C558A-4838-820A-5DB6-1C0BEDE755DF}"/>
              </a:ext>
            </a:extLst>
          </p:cNvPr>
          <p:cNvSpPr/>
          <p:nvPr/>
        </p:nvSpPr>
        <p:spPr>
          <a:xfrm>
            <a:off x="7546883" y="3549146"/>
            <a:ext cx="1893614" cy="576072"/>
          </a:xfrm>
          <a:prstGeom prst="rect">
            <a:avLst/>
          </a:prstGeom>
          <a:solidFill>
            <a:srgbClr val="F617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TYPE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093EA7-DC0D-C03B-F5A5-24978702ABFA}"/>
              </a:ext>
            </a:extLst>
          </p:cNvPr>
          <p:cNvSpPr/>
          <p:nvPr/>
        </p:nvSpPr>
        <p:spPr>
          <a:xfrm>
            <a:off x="2799337" y="2822054"/>
            <a:ext cx="1893614" cy="576072"/>
          </a:xfrm>
          <a:prstGeom prst="rect">
            <a:avLst/>
          </a:prstGeom>
          <a:solidFill>
            <a:srgbClr val="F617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WORKFLOWS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D1F0725-BBFF-8A7A-2BD6-9DEC0C3FB269}"/>
              </a:ext>
            </a:extLst>
          </p:cNvPr>
          <p:cNvSpPr/>
          <p:nvPr/>
        </p:nvSpPr>
        <p:spPr>
          <a:xfrm>
            <a:off x="7546883" y="2816857"/>
            <a:ext cx="1893614" cy="576072"/>
          </a:xfrm>
          <a:prstGeom prst="rect">
            <a:avLst/>
          </a:prstGeom>
          <a:solidFill>
            <a:srgbClr val="F617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A20767-1E80-A0F1-9B0A-EDD0355738A5}"/>
              </a:ext>
            </a:extLst>
          </p:cNvPr>
          <p:cNvSpPr/>
          <p:nvPr/>
        </p:nvSpPr>
        <p:spPr>
          <a:xfrm>
            <a:off x="2799337" y="3549146"/>
            <a:ext cx="1893614" cy="576072"/>
          </a:xfrm>
          <a:prstGeom prst="rect">
            <a:avLst/>
          </a:prstGeom>
          <a:solidFill>
            <a:srgbClr val="F617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AFFILIATION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Graphic 44" descr="Server with solid fill">
            <a:extLst>
              <a:ext uri="{FF2B5EF4-FFF2-40B4-BE49-F238E27FC236}">
                <a16:creationId xmlns:a16="http://schemas.microsoft.com/office/drawing/2014/main" id="{6FDEB732-6780-0126-6994-12E471DCB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1719" y="1162492"/>
            <a:ext cx="466880" cy="466880"/>
          </a:xfrm>
          <a:prstGeom prst="rect">
            <a:avLst/>
          </a:prstGeom>
        </p:spPr>
      </p:pic>
      <p:pic>
        <p:nvPicPr>
          <p:cNvPr id="47" name="Picture 46" descr="A logo of a brain&#10;&#10;AI-generated content may be incorrect.">
            <a:extLst>
              <a:ext uri="{FF2B5EF4-FFF2-40B4-BE49-F238E27FC236}">
                <a16:creationId xmlns:a16="http://schemas.microsoft.com/office/drawing/2014/main" id="{045A22F5-17B1-015B-90A5-985FD7E2B4F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58" y="2235515"/>
            <a:ext cx="719899" cy="719899"/>
          </a:xfrm>
          <a:prstGeom prst="rect">
            <a:avLst/>
          </a:prstGeom>
        </p:spPr>
      </p:pic>
      <p:pic>
        <p:nvPicPr>
          <p:cNvPr id="49" name="Graphic 48" descr="Run with solid fill">
            <a:extLst>
              <a:ext uri="{FF2B5EF4-FFF2-40B4-BE49-F238E27FC236}">
                <a16:creationId xmlns:a16="http://schemas.microsoft.com/office/drawing/2014/main" id="{F27D45AD-FB83-78AE-75BC-CEBDCF4C32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25626" y="1456624"/>
            <a:ext cx="495089" cy="495089"/>
          </a:xfrm>
          <a:prstGeom prst="rect">
            <a:avLst/>
          </a:prstGeom>
        </p:spPr>
      </p:pic>
      <p:pic>
        <p:nvPicPr>
          <p:cNvPr id="53" name="Graphic 52" descr="Crawl with solid fill">
            <a:extLst>
              <a:ext uri="{FF2B5EF4-FFF2-40B4-BE49-F238E27FC236}">
                <a16:creationId xmlns:a16="http://schemas.microsoft.com/office/drawing/2014/main" id="{2ADCA4A0-2312-EE9A-3749-613CB83A1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56477" y="2209670"/>
            <a:ext cx="532913" cy="532913"/>
          </a:xfrm>
          <a:prstGeom prst="rect">
            <a:avLst/>
          </a:prstGeom>
        </p:spPr>
      </p:pic>
      <p:pic>
        <p:nvPicPr>
          <p:cNvPr id="57" name="Graphic 56" descr="Factory with solid fill">
            <a:extLst>
              <a:ext uri="{FF2B5EF4-FFF2-40B4-BE49-F238E27FC236}">
                <a16:creationId xmlns:a16="http://schemas.microsoft.com/office/drawing/2014/main" id="{32CA891D-155A-A2E1-2556-704F79D3CE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60767" y="5247156"/>
            <a:ext cx="572735" cy="572735"/>
          </a:xfrm>
          <a:prstGeom prst="rect">
            <a:avLst/>
          </a:prstGeom>
        </p:spPr>
      </p:pic>
      <p:pic>
        <p:nvPicPr>
          <p:cNvPr id="59" name="Graphic 58" descr="Bank with solid fill">
            <a:extLst>
              <a:ext uri="{FF2B5EF4-FFF2-40B4-BE49-F238E27FC236}">
                <a16:creationId xmlns:a16="http://schemas.microsoft.com/office/drawing/2014/main" id="{D716F553-3C98-80EE-556E-F0748BC0C6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81588" y="5152533"/>
            <a:ext cx="572735" cy="572735"/>
          </a:xfrm>
          <a:prstGeom prst="rect">
            <a:avLst/>
          </a:prstGeom>
        </p:spPr>
      </p:pic>
      <p:pic>
        <p:nvPicPr>
          <p:cNvPr id="61" name="Graphic 60" descr="Schoolhouse with solid fill">
            <a:extLst>
              <a:ext uri="{FF2B5EF4-FFF2-40B4-BE49-F238E27FC236}">
                <a16:creationId xmlns:a16="http://schemas.microsoft.com/office/drawing/2014/main" id="{992876F2-5E8A-A8B3-FDA3-F94F4CD94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61421" y="4031264"/>
            <a:ext cx="572735" cy="572735"/>
          </a:xfrm>
          <a:prstGeom prst="rect">
            <a:avLst/>
          </a:prstGeom>
        </p:spPr>
      </p:pic>
      <p:pic>
        <p:nvPicPr>
          <p:cNvPr id="63" name="Graphic 62" descr="Convertible with solid fill">
            <a:extLst>
              <a:ext uri="{FF2B5EF4-FFF2-40B4-BE49-F238E27FC236}">
                <a16:creationId xmlns:a16="http://schemas.microsoft.com/office/drawing/2014/main" id="{1D8B7C4E-2749-A624-7619-DFD149C701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10599" y="5798030"/>
            <a:ext cx="592444" cy="592444"/>
          </a:xfrm>
          <a:prstGeom prst="rect">
            <a:avLst/>
          </a:prstGeom>
        </p:spPr>
      </p:pic>
      <p:pic>
        <p:nvPicPr>
          <p:cNvPr id="65" name="Graphic 64" descr="Rocket with solid fill">
            <a:extLst>
              <a:ext uri="{FF2B5EF4-FFF2-40B4-BE49-F238E27FC236}">
                <a16:creationId xmlns:a16="http://schemas.microsoft.com/office/drawing/2014/main" id="{9CF78420-980B-3454-47C1-2B175D689B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788642" y="5591175"/>
            <a:ext cx="565412" cy="565412"/>
          </a:xfrm>
          <a:prstGeom prst="rect">
            <a:avLst/>
          </a:prstGeom>
        </p:spPr>
      </p:pic>
      <p:pic>
        <p:nvPicPr>
          <p:cNvPr id="67" name="Graphic 66" descr="Tricycle with solid fill">
            <a:extLst>
              <a:ext uri="{FF2B5EF4-FFF2-40B4-BE49-F238E27FC236}">
                <a16:creationId xmlns:a16="http://schemas.microsoft.com/office/drawing/2014/main" id="{3DC3DBE8-C68D-5509-8526-2C2ADCA9A2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258897" y="4281436"/>
            <a:ext cx="694199" cy="694199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6508181-AFB1-C514-9C53-D2D96B99D5BB}"/>
              </a:ext>
            </a:extLst>
          </p:cNvPr>
          <p:cNvCxnSpPr>
            <a:endCxn id="33" idx="3"/>
          </p:cNvCxnSpPr>
          <p:nvPr/>
        </p:nvCxnSpPr>
        <p:spPr>
          <a:xfrm rot="10800000">
            <a:off x="4692952" y="3110090"/>
            <a:ext cx="777253" cy="348850"/>
          </a:xfrm>
          <a:prstGeom prst="bentConnector3">
            <a:avLst/>
          </a:prstGeom>
          <a:ln w="28575">
            <a:solidFill>
              <a:srgbClr val="F617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DC274A7-DDC2-0D0A-1829-EFAC63F69072}"/>
              </a:ext>
            </a:extLst>
          </p:cNvPr>
          <p:cNvCxnSpPr>
            <a:endCxn id="35" idx="3"/>
          </p:cNvCxnSpPr>
          <p:nvPr/>
        </p:nvCxnSpPr>
        <p:spPr>
          <a:xfrm rot="10800000" flipV="1">
            <a:off x="4692952" y="3458940"/>
            <a:ext cx="777253" cy="378242"/>
          </a:xfrm>
          <a:prstGeom prst="bentConnector3">
            <a:avLst/>
          </a:prstGeom>
          <a:ln w="28575">
            <a:solidFill>
              <a:srgbClr val="F617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6050E75-6482-F824-6A54-0F0AB9781E68}"/>
              </a:ext>
            </a:extLst>
          </p:cNvPr>
          <p:cNvCxnSpPr>
            <a:endCxn id="34" idx="1"/>
          </p:cNvCxnSpPr>
          <p:nvPr/>
        </p:nvCxnSpPr>
        <p:spPr>
          <a:xfrm flipV="1">
            <a:off x="6769630" y="3104893"/>
            <a:ext cx="777253" cy="354047"/>
          </a:xfrm>
          <a:prstGeom prst="bentConnector3">
            <a:avLst/>
          </a:prstGeom>
          <a:ln w="28575">
            <a:solidFill>
              <a:srgbClr val="F617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7520AD1-1791-D402-4367-5DAD06C7768A}"/>
              </a:ext>
            </a:extLst>
          </p:cNvPr>
          <p:cNvCxnSpPr>
            <a:endCxn id="32" idx="1"/>
          </p:cNvCxnSpPr>
          <p:nvPr/>
        </p:nvCxnSpPr>
        <p:spPr>
          <a:xfrm>
            <a:off x="6769630" y="3458940"/>
            <a:ext cx="777253" cy="378242"/>
          </a:xfrm>
          <a:prstGeom prst="bentConnector3">
            <a:avLst/>
          </a:prstGeom>
          <a:ln w="28575">
            <a:solidFill>
              <a:srgbClr val="F6178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9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C68282-B4BD-4170-9391-BD720C931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8AE496-2EB7-1F84-7F6B-00DA8E522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E27B514-45CA-EBAB-DA8F-E29259A8DBB2}"/>
              </a:ext>
            </a:extLst>
          </p:cNvPr>
          <p:cNvSpPr/>
          <p:nvPr/>
        </p:nvSpPr>
        <p:spPr>
          <a:xfrm>
            <a:off x="4489450" y="2660650"/>
            <a:ext cx="3213100" cy="1968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370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MODES</a:t>
            </a:r>
            <a:endParaRPr lang="en-GB" sz="2800" b="1" dirty="0">
              <a:solidFill>
                <a:srgbClr val="1370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22DA50-4B31-D504-A34A-D20A30FADB8C}"/>
              </a:ext>
            </a:extLst>
          </p:cNvPr>
          <p:cNvSpPr/>
          <p:nvPr/>
        </p:nvSpPr>
        <p:spPr>
          <a:xfrm>
            <a:off x="514350" y="982494"/>
            <a:ext cx="3778250" cy="5594350"/>
          </a:xfrm>
          <a:prstGeom prst="roundRect">
            <a:avLst/>
          </a:prstGeom>
          <a:solidFill>
            <a:srgbClr val="137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6EED05-5AB4-55B1-D99B-335D7AB98882}"/>
              </a:ext>
            </a:extLst>
          </p:cNvPr>
          <p:cNvSpPr/>
          <p:nvPr/>
        </p:nvSpPr>
        <p:spPr>
          <a:xfrm>
            <a:off x="787399" y="2275056"/>
            <a:ext cx="3263901" cy="1917700"/>
          </a:xfrm>
          <a:prstGeom prst="roundRect">
            <a:avLst/>
          </a:prstGeom>
          <a:noFill/>
          <a:ln w="28575">
            <a:solidFill>
              <a:srgbClr val="49134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5950D3-BA59-92F1-9A28-1A7A03802E42}"/>
              </a:ext>
            </a:extLst>
          </p:cNvPr>
          <p:cNvSpPr/>
          <p:nvPr/>
        </p:nvSpPr>
        <p:spPr>
          <a:xfrm>
            <a:off x="771524" y="4425950"/>
            <a:ext cx="3263901" cy="1917700"/>
          </a:xfrm>
          <a:prstGeom prst="roundRect">
            <a:avLst/>
          </a:prstGeom>
          <a:noFill/>
          <a:ln w="28575">
            <a:solidFill>
              <a:srgbClr val="49134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phic 7" descr="Server with solid fill">
            <a:extLst>
              <a:ext uri="{FF2B5EF4-FFF2-40B4-BE49-F238E27FC236}">
                <a16:creationId xmlns:a16="http://schemas.microsoft.com/office/drawing/2014/main" id="{796D10B5-1C2E-54D9-E997-566E6D0AA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00" y="1347956"/>
            <a:ext cx="693906" cy="6939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54DDAD-F3A1-6530-0D38-E3A4BDEC2D54}"/>
              </a:ext>
            </a:extLst>
          </p:cNvPr>
          <p:cNvSpPr/>
          <p:nvPr/>
        </p:nvSpPr>
        <p:spPr>
          <a:xfrm>
            <a:off x="1738313" y="1347956"/>
            <a:ext cx="1968500" cy="69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TRADITIONAL HPC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926D8B-94CB-7D6F-423C-CBA97A0CFD9A}"/>
              </a:ext>
            </a:extLst>
          </p:cNvPr>
          <p:cNvSpPr/>
          <p:nvPr/>
        </p:nvSpPr>
        <p:spPr>
          <a:xfrm>
            <a:off x="887409" y="2307276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PREPARATORY ACTIVITIES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AE359-95B5-FE44-9E10-ACAB25AD715F}"/>
              </a:ext>
            </a:extLst>
          </p:cNvPr>
          <p:cNvSpPr/>
          <p:nvPr/>
        </p:nvSpPr>
        <p:spPr>
          <a:xfrm>
            <a:off x="887410" y="2873912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B3F973-7CD0-DC04-095B-1B40BE867D37}"/>
              </a:ext>
            </a:extLst>
          </p:cNvPr>
          <p:cNvSpPr/>
          <p:nvPr/>
        </p:nvSpPr>
        <p:spPr>
          <a:xfrm>
            <a:off x="887409" y="3491485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9787BD-D293-979A-416E-5DA18F6CE377}"/>
              </a:ext>
            </a:extLst>
          </p:cNvPr>
          <p:cNvSpPr/>
          <p:nvPr/>
        </p:nvSpPr>
        <p:spPr>
          <a:xfrm>
            <a:off x="887411" y="4458170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ACTIVITIES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F18607-C6E7-EDC8-0D3D-F6C84EE850FB}"/>
              </a:ext>
            </a:extLst>
          </p:cNvPr>
          <p:cNvSpPr/>
          <p:nvPr/>
        </p:nvSpPr>
        <p:spPr>
          <a:xfrm>
            <a:off x="887411" y="5024806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E9D2F9-E233-CFBD-80F6-87B44B59E52E}"/>
              </a:ext>
            </a:extLst>
          </p:cNvPr>
          <p:cNvSpPr/>
          <p:nvPr/>
        </p:nvSpPr>
        <p:spPr>
          <a:xfrm>
            <a:off x="887410" y="5642379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51340A-1088-B3B3-F1E3-B9AD5B176EE5}"/>
              </a:ext>
            </a:extLst>
          </p:cNvPr>
          <p:cNvSpPr/>
          <p:nvPr/>
        </p:nvSpPr>
        <p:spPr>
          <a:xfrm>
            <a:off x="7867647" y="937738"/>
            <a:ext cx="3778250" cy="5594350"/>
          </a:xfrm>
          <a:prstGeom prst="round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A77E17-0602-6FC3-0764-7B3A3AA5D49D}"/>
              </a:ext>
            </a:extLst>
          </p:cNvPr>
          <p:cNvSpPr/>
          <p:nvPr/>
        </p:nvSpPr>
        <p:spPr>
          <a:xfrm>
            <a:off x="8124824" y="2275056"/>
            <a:ext cx="3263901" cy="1369844"/>
          </a:xfrm>
          <a:prstGeom prst="roundRect">
            <a:avLst/>
          </a:prstGeom>
          <a:noFill/>
          <a:ln w="28575">
            <a:solidFill>
              <a:srgbClr val="1370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8B0809-53A8-94A0-85DB-DE2C7F8FB44A}"/>
              </a:ext>
            </a:extLst>
          </p:cNvPr>
          <p:cNvSpPr/>
          <p:nvPr/>
        </p:nvSpPr>
        <p:spPr>
          <a:xfrm>
            <a:off x="8124824" y="3810000"/>
            <a:ext cx="3263901" cy="2533650"/>
          </a:xfrm>
          <a:prstGeom prst="roundRect">
            <a:avLst>
              <a:gd name="adj" fmla="val 10151"/>
            </a:avLst>
          </a:prstGeom>
          <a:noFill/>
          <a:ln w="28575">
            <a:solidFill>
              <a:srgbClr val="1370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 descr="A logo of a brain&#10;&#10;AI-generated content may be incorrect.">
            <a:extLst>
              <a:ext uri="{FF2B5EF4-FFF2-40B4-BE49-F238E27FC236}">
                <a16:creationId xmlns:a16="http://schemas.microsoft.com/office/drawing/2014/main" id="{EEDB87AF-CE5A-714A-10BF-B91833911D51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4" y="1186031"/>
            <a:ext cx="1017756" cy="10177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51DEF9-B6E2-FE67-566B-92734E152799}"/>
              </a:ext>
            </a:extLst>
          </p:cNvPr>
          <p:cNvSpPr/>
          <p:nvPr/>
        </p:nvSpPr>
        <p:spPr>
          <a:xfrm>
            <a:off x="9142580" y="1347956"/>
            <a:ext cx="1968500" cy="69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3336B3-3E98-7329-6101-6F60EEEE4B9D}"/>
              </a:ext>
            </a:extLst>
          </p:cNvPr>
          <p:cNvSpPr/>
          <p:nvPr/>
        </p:nvSpPr>
        <p:spPr>
          <a:xfrm>
            <a:off x="8240710" y="2747049"/>
            <a:ext cx="3032125" cy="744436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FOR SCIENCE &amp; COLLABORATIVE EU PROJECTS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3DCA93-4073-9A87-23AD-54343636F233}"/>
              </a:ext>
            </a:extLst>
          </p:cNvPr>
          <p:cNvSpPr/>
          <p:nvPr/>
        </p:nvSpPr>
        <p:spPr>
          <a:xfrm>
            <a:off x="8240710" y="2246073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AEC6F-F012-4C0D-74D1-09F7CD65CEB1}"/>
              </a:ext>
            </a:extLst>
          </p:cNvPr>
          <p:cNvSpPr/>
          <p:nvPr/>
        </p:nvSpPr>
        <p:spPr>
          <a:xfrm>
            <a:off x="8240710" y="3810000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INNOVATION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EB81CC-9913-E3EE-FD42-D1B2E03B192D}"/>
              </a:ext>
            </a:extLst>
          </p:cNvPr>
          <p:cNvSpPr/>
          <p:nvPr/>
        </p:nvSpPr>
        <p:spPr>
          <a:xfrm>
            <a:off x="8240710" y="4334957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4DA2F7-ED2D-93A8-4358-1EDFB97BE762}"/>
              </a:ext>
            </a:extLst>
          </p:cNvPr>
          <p:cNvSpPr/>
          <p:nvPr/>
        </p:nvSpPr>
        <p:spPr>
          <a:xfrm>
            <a:off x="8240710" y="4982112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LANE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A80C50-3EF3-5AF7-42B7-B7DB7967A911}"/>
              </a:ext>
            </a:extLst>
          </p:cNvPr>
          <p:cNvSpPr/>
          <p:nvPr/>
        </p:nvSpPr>
        <p:spPr>
          <a:xfrm>
            <a:off x="8240710" y="5628252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PLAYGROUND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3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285047-E816-7A08-DA14-1E7F348D6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034B5-6087-5E69-BD03-74498BF0F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76D8F0-82D2-F4AB-271A-11FFE34EA3CD}"/>
              </a:ext>
            </a:extLst>
          </p:cNvPr>
          <p:cNvSpPr/>
          <p:nvPr/>
        </p:nvSpPr>
        <p:spPr>
          <a:xfrm>
            <a:off x="514350" y="982494"/>
            <a:ext cx="3778250" cy="5594350"/>
          </a:xfrm>
          <a:prstGeom prst="roundRect">
            <a:avLst/>
          </a:prstGeom>
          <a:solidFill>
            <a:srgbClr val="137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3AEDE4-00C9-D80E-B319-F5F6FAFC7848}"/>
              </a:ext>
            </a:extLst>
          </p:cNvPr>
          <p:cNvSpPr/>
          <p:nvPr/>
        </p:nvSpPr>
        <p:spPr>
          <a:xfrm>
            <a:off x="787399" y="2275056"/>
            <a:ext cx="3263901" cy="1917700"/>
          </a:xfrm>
          <a:prstGeom prst="roundRect">
            <a:avLst/>
          </a:prstGeom>
          <a:noFill/>
          <a:ln w="28575">
            <a:solidFill>
              <a:srgbClr val="49134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2D74DC-6C1F-87DE-D14A-5AD738AB3D71}"/>
              </a:ext>
            </a:extLst>
          </p:cNvPr>
          <p:cNvSpPr/>
          <p:nvPr/>
        </p:nvSpPr>
        <p:spPr>
          <a:xfrm>
            <a:off x="771524" y="4425950"/>
            <a:ext cx="3263901" cy="1917700"/>
          </a:xfrm>
          <a:prstGeom prst="roundRect">
            <a:avLst/>
          </a:prstGeom>
          <a:noFill/>
          <a:ln w="28575">
            <a:solidFill>
              <a:srgbClr val="49134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phic 7" descr="Server with solid fill">
            <a:extLst>
              <a:ext uri="{FF2B5EF4-FFF2-40B4-BE49-F238E27FC236}">
                <a16:creationId xmlns:a16="http://schemas.microsoft.com/office/drawing/2014/main" id="{CA504AD0-753C-A631-C08F-DD92CF548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00" y="1347956"/>
            <a:ext cx="693906" cy="6939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7184E8-9BCD-8D08-881E-1CDDDC54E408}"/>
              </a:ext>
            </a:extLst>
          </p:cNvPr>
          <p:cNvSpPr/>
          <p:nvPr/>
        </p:nvSpPr>
        <p:spPr>
          <a:xfrm>
            <a:off x="1738313" y="1347956"/>
            <a:ext cx="1968500" cy="69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TRADITIONAL HPC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78AE84-C3D7-8401-E7F4-37990BAA376C}"/>
              </a:ext>
            </a:extLst>
          </p:cNvPr>
          <p:cNvSpPr/>
          <p:nvPr/>
        </p:nvSpPr>
        <p:spPr>
          <a:xfrm>
            <a:off x="887409" y="2307276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PREPARATORY ACTIVITIES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692DA5-0A46-1837-6907-D54836ED7780}"/>
              </a:ext>
            </a:extLst>
          </p:cNvPr>
          <p:cNvSpPr/>
          <p:nvPr/>
        </p:nvSpPr>
        <p:spPr>
          <a:xfrm>
            <a:off x="887410" y="2873912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FF9128-5D7F-DD38-27E6-BF932055854A}"/>
              </a:ext>
            </a:extLst>
          </p:cNvPr>
          <p:cNvSpPr/>
          <p:nvPr/>
        </p:nvSpPr>
        <p:spPr>
          <a:xfrm>
            <a:off x="887409" y="3491485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7D886E-F5A1-2DD4-5687-2463F92A1532}"/>
              </a:ext>
            </a:extLst>
          </p:cNvPr>
          <p:cNvSpPr/>
          <p:nvPr/>
        </p:nvSpPr>
        <p:spPr>
          <a:xfrm>
            <a:off x="887411" y="4458170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ACTIVITIES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87D6D-082B-4B06-88C2-8DF2C483D2E2}"/>
              </a:ext>
            </a:extLst>
          </p:cNvPr>
          <p:cNvSpPr/>
          <p:nvPr/>
        </p:nvSpPr>
        <p:spPr>
          <a:xfrm>
            <a:off x="887411" y="5024806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45E80E-1D59-F282-C073-919DDC3A82D9}"/>
              </a:ext>
            </a:extLst>
          </p:cNvPr>
          <p:cNvSpPr/>
          <p:nvPr/>
        </p:nvSpPr>
        <p:spPr>
          <a:xfrm>
            <a:off x="887410" y="5642379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Graphic 35" descr="Crawl with solid fill">
            <a:extLst>
              <a:ext uri="{FF2B5EF4-FFF2-40B4-BE49-F238E27FC236}">
                <a16:creationId xmlns:a16="http://schemas.microsoft.com/office/drawing/2014/main" id="{1A2454C0-02F9-0C6F-C422-9EF78E80B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4207" y="1840764"/>
            <a:ext cx="532913" cy="532913"/>
          </a:xfrm>
          <a:prstGeom prst="rect">
            <a:avLst/>
          </a:prstGeom>
        </p:spPr>
      </p:pic>
      <p:pic>
        <p:nvPicPr>
          <p:cNvPr id="46" name="Graphic 45" descr="Run with solid fill">
            <a:extLst>
              <a:ext uri="{FF2B5EF4-FFF2-40B4-BE49-F238E27FC236}">
                <a16:creationId xmlns:a16="http://schemas.microsoft.com/office/drawing/2014/main" id="{A15762D5-F22C-502B-91C7-30449FE492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97551" y="3963991"/>
            <a:ext cx="495089" cy="495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27D074F-C63B-52AC-B94F-B0D31C352DD9}"/>
              </a:ext>
            </a:extLst>
          </p:cNvPr>
          <p:cNvGrpSpPr/>
          <p:nvPr/>
        </p:nvGrpSpPr>
        <p:grpSpPr>
          <a:xfrm>
            <a:off x="4468698" y="476545"/>
            <a:ext cx="5665219" cy="1399099"/>
            <a:chOff x="4468698" y="476545"/>
            <a:chExt cx="5665219" cy="13990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6D339A-C68A-6AA1-25DC-705F306739B9}"/>
                </a:ext>
              </a:extLst>
            </p:cNvPr>
            <p:cNvSpPr/>
            <p:nvPr/>
          </p:nvSpPr>
          <p:spPr>
            <a:xfrm>
              <a:off x="4468698" y="925649"/>
              <a:ext cx="5665219" cy="949995"/>
            </a:xfrm>
            <a:prstGeom prst="rect">
              <a:avLst/>
            </a:prstGeom>
            <a:solidFill>
              <a:srgbClr val="4A0E3D"/>
            </a:solidFill>
            <a:ln>
              <a:solidFill>
                <a:srgbClr val="440A2D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code and scalability tests</a:t>
              </a:r>
            </a:p>
            <a:p>
              <a:pPr algn="ctr"/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2-3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Allocation process duration – 2 weeks after the cut-off date</a:t>
              </a:r>
            </a:p>
          </p:txBody>
        </p:sp>
        <p:pic>
          <p:nvPicPr>
            <p:cNvPr id="43" name="Graphic 42" descr="Tricycle with solid fill">
              <a:extLst>
                <a:ext uri="{FF2B5EF4-FFF2-40B4-BE49-F238E27FC236}">
                  <a16:creationId xmlns:a16="http://schemas.microsoft.com/office/drawing/2014/main" id="{D75FE96B-EE84-D822-DD0E-B5D31966E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95456" y="476545"/>
              <a:ext cx="533782" cy="533782"/>
            </a:xfrm>
            <a:prstGeom prst="rect">
              <a:avLst/>
            </a:prstGeom>
          </p:spPr>
        </p:pic>
        <p:pic>
          <p:nvPicPr>
            <p:cNvPr id="44" name="Graphic 43" descr="Convertible with solid fill">
              <a:extLst>
                <a:ext uri="{FF2B5EF4-FFF2-40B4-BE49-F238E27FC236}">
                  <a16:creationId xmlns:a16="http://schemas.microsoft.com/office/drawing/2014/main" id="{D6EDD917-8674-12B1-3575-AAB7539F1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15182" y="526058"/>
              <a:ext cx="540027" cy="540027"/>
            </a:xfrm>
            <a:prstGeom prst="rect">
              <a:avLst/>
            </a:prstGeom>
          </p:spPr>
        </p:pic>
        <p:pic>
          <p:nvPicPr>
            <p:cNvPr id="45" name="Graphic 44" descr="Rocket with solid fill">
              <a:extLst>
                <a:ext uri="{FF2B5EF4-FFF2-40B4-BE49-F238E27FC236}">
                  <a16:creationId xmlns:a16="http://schemas.microsoft.com/office/drawing/2014/main" id="{50CC3DB4-3A90-1FB8-837C-A3AA0B9F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92744" y="526058"/>
              <a:ext cx="434755" cy="434755"/>
            </a:xfrm>
            <a:prstGeom prst="rect">
              <a:avLst/>
            </a:prstGeom>
          </p:spPr>
        </p:pic>
        <p:pic>
          <p:nvPicPr>
            <p:cNvPr id="47" name="Graphic 46" descr="Factory with solid fill">
              <a:extLst>
                <a:ext uri="{FF2B5EF4-FFF2-40B4-BE49-F238E27FC236}">
                  <a16:creationId xmlns:a16="http://schemas.microsoft.com/office/drawing/2014/main" id="{16EB57BE-0D87-CA61-F3A2-08D9DB8DF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881018" y="526058"/>
              <a:ext cx="444188" cy="444188"/>
            </a:xfrm>
            <a:prstGeom prst="rect">
              <a:avLst/>
            </a:prstGeom>
          </p:spPr>
        </p:pic>
        <p:pic>
          <p:nvPicPr>
            <p:cNvPr id="48" name="Graphic 47" descr="Bank with solid fill">
              <a:extLst>
                <a:ext uri="{FF2B5EF4-FFF2-40B4-BE49-F238E27FC236}">
                  <a16:creationId xmlns:a16="http://schemas.microsoft.com/office/drawing/2014/main" id="{E7905110-EB3E-0074-95E5-669D32826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29746" y="516625"/>
              <a:ext cx="444188" cy="444188"/>
            </a:xfrm>
            <a:prstGeom prst="rect">
              <a:avLst/>
            </a:prstGeom>
          </p:spPr>
        </p:pic>
        <p:pic>
          <p:nvPicPr>
            <p:cNvPr id="49" name="Graphic 48" descr="Schoolhouse with solid fill">
              <a:extLst>
                <a:ext uri="{FF2B5EF4-FFF2-40B4-BE49-F238E27FC236}">
                  <a16:creationId xmlns:a16="http://schemas.microsoft.com/office/drawing/2014/main" id="{09A711A2-E620-E2C8-5FD8-158A37FE5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03291" y="526058"/>
              <a:ext cx="444188" cy="44418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5F460F-FD61-4194-C123-2BDB62750495}"/>
              </a:ext>
            </a:extLst>
          </p:cNvPr>
          <p:cNvGrpSpPr/>
          <p:nvPr/>
        </p:nvGrpSpPr>
        <p:grpSpPr>
          <a:xfrm>
            <a:off x="4476841" y="1925714"/>
            <a:ext cx="5665219" cy="1387118"/>
            <a:chOff x="4476841" y="1925714"/>
            <a:chExt cx="5665219" cy="138711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BC4D9CD-0DBE-1EEF-B0E2-2549FF0FC95B}"/>
                </a:ext>
              </a:extLst>
            </p:cNvPr>
            <p:cNvSpPr/>
            <p:nvPr/>
          </p:nvSpPr>
          <p:spPr>
            <a:xfrm>
              <a:off x="4476841" y="2362837"/>
              <a:ext cx="5665219" cy="949995"/>
            </a:xfrm>
            <a:prstGeom prst="rect">
              <a:avLst/>
            </a:prstGeom>
            <a:solidFill>
              <a:srgbClr val="4A0E3D"/>
            </a:solidFill>
            <a:ln>
              <a:solidFill>
                <a:srgbClr val="440A2D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code and algorithm development and optimization</a:t>
              </a:r>
            </a:p>
            <a:p>
              <a:pPr algn="ctr"/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6-12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Allocation process duration – 2 weeks after the cut-off date</a:t>
              </a:r>
            </a:p>
          </p:txBody>
        </p:sp>
        <p:pic>
          <p:nvPicPr>
            <p:cNvPr id="57" name="Graphic 56" descr="Tricycle with solid fill">
              <a:extLst>
                <a:ext uri="{FF2B5EF4-FFF2-40B4-BE49-F238E27FC236}">
                  <a16:creationId xmlns:a16="http://schemas.microsoft.com/office/drawing/2014/main" id="{B40B9939-92D9-8A22-DEAC-573646EFC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68574" y="1925714"/>
              <a:ext cx="533782" cy="533782"/>
            </a:xfrm>
            <a:prstGeom prst="rect">
              <a:avLst/>
            </a:prstGeom>
          </p:spPr>
        </p:pic>
        <p:pic>
          <p:nvPicPr>
            <p:cNvPr id="58" name="Graphic 57" descr="Convertible with solid fill">
              <a:extLst>
                <a:ext uri="{FF2B5EF4-FFF2-40B4-BE49-F238E27FC236}">
                  <a16:creationId xmlns:a16="http://schemas.microsoft.com/office/drawing/2014/main" id="{A32CF7D3-D541-4463-7204-19E610C1D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88300" y="1975227"/>
              <a:ext cx="540027" cy="540027"/>
            </a:xfrm>
            <a:prstGeom prst="rect">
              <a:avLst/>
            </a:prstGeom>
          </p:spPr>
        </p:pic>
        <p:pic>
          <p:nvPicPr>
            <p:cNvPr id="59" name="Graphic 58" descr="Rocket with solid fill">
              <a:extLst>
                <a:ext uri="{FF2B5EF4-FFF2-40B4-BE49-F238E27FC236}">
                  <a16:creationId xmlns:a16="http://schemas.microsoft.com/office/drawing/2014/main" id="{762B2D85-A105-B9AE-D122-4E4578FF3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65862" y="1975227"/>
              <a:ext cx="434755" cy="434755"/>
            </a:xfrm>
            <a:prstGeom prst="rect">
              <a:avLst/>
            </a:prstGeom>
          </p:spPr>
        </p:pic>
        <p:pic>
          <p:nvPicPr>
            <p:cNvPr id="60" name="Graphic 59" descr="Factory with solid fill">
              <a:extLst>
                <a:ext uri="{FF2B5EF4-FFF2-40B4-BE49-F238E27FC236}">
                  <a16:creationId xmlns:a16="http://schemas.microsoft.com/office/drawing/2014/main" id="{C994F9EF-4C4A-A6A7-6AB5-5F37444D0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854136" y="1975227"/>
              <a:ext cx="444188" cy="444188"/>
            </a:xfrm>
            <a:prstGeom prst="rect">
              <a:avLst/>
            </a:prstGeom>
          </p:spPr>
        </p:pic>
        <p:pic>
          <p:nvPicPr>
            <p:cNvPr id="61" name="Graphic 60" descr="Bank with solid fill">
              <a:extLst>
                <a:ext uri="{FF2B5EF4-FFF2-40B4-BE49-F238E27FC236}">
                  <a16:creationId xmlns:a16="http://schemas.microsoft.com/office/drawing/2014/main" id="{585C9119-EA11-89C2-AA05-052E12FE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02864" y="1965794"/>
              <a:ext cx="444188" cy="444188"/>
            </a:xfrm>
            <a:prstGeom prst="rect">
              <a:avLst/>
            </a:prstGeom>
          </p:spPr>
        </p:pic>
        <p:pic>
          <p:nvPicPr>
            <p:cNvPr id="62" name="Graphic 61" descr="Schoolhouse with solid fill">
              <a:extLst>
                <a:ext uri="{FF2B5EF4-FFF2-40B4-BE49-F238E27FC236}">
                  <a16:creationId xmlns:a16="http://schemas.microsoft.com/office/drawing/2014/main" id="{A5F4493F-D4E1-472E-D766-3ECD64DE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376409" y="1975227"/>
              <a:ext cx="444188" cy="44418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934B66-33C7-AE73-5B9A-995B33FAFB39}"/>
              </a:ext>
            </a:extLst>
          </p:cNvPr>
          <p:cNvGrpSpPr/>
          <p:nvPr/>
        </p:nvGrpSpPr>
        <p:grpSpPr>
          <a:xfrm>
            <a:off x="4468697" y="3630098"/>
            <a:ext cx="5665219" cy="1352259"/>
            <a:chOff x="4468697" y="3630098"/>
            <a:chExt cx="5665219" cy="135225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7362F49-F9E5-FCDD-D292-2DC05DB0AB51}"/>
                </a:ext>
              </a:extLst>
            </p:cNvPr>
            <p:cNvSpPr/>
            <p:nvPr/>
          </p:nvSpPr>
          <p:spPr>
            <a:xfrm>
              <a:off x="4468697" y="4032362"/>
              <a:ext cx="5665219" cy="949995"/>
            </a:xfrm>
            <a:prstGeom prst="rect">
              <a:avLst/>
            </a:prstGeom>
            <a:solidFill>
              <a:srgbClr val="4A0E3D"/>
            </a:solidFill>
            <a:ln>
              <a:solidFill>
                <a:srgbClr val="440A2D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research applications requesting large allocations </a:t>
              </a:r>
            </a:p>
            <a:p>
              <a:pPr algn="ctr"/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Peer-Review process duration – 4 months after the cut-off date</a:t>
              </a:r>
            </a:p>
          </p:txBody>
        </p:sp>
        <p:pic>
          <p:nvPicPr>
            <p:cNvPr id="64" name="Graphic 63" descr="Convertible with solid fill">
              <a:extLst>
                <a:ext uri="{FF2B5EF4-FFF2-40B4-BE49-F238E27FC236}">
                  <a16:creationId xmlns:a16="http://schemas.microsoft.com/office/drawing/2014/main" id="{83618CA6-93CB-7D8D-7CF9-8096B4F31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15182" y="3639531"/>
              <a:ext cx="540027" cy="540027"/>
            </a:xfrm>
            <a:prstGeom prst="rect">
              <a:avLst/>
            </a:prstGeom>
          </p:spPr>
        </p:pic>
        <p:pic>
          <p:nvPicPr>
            <p:cNvPr id="65" name="Graphic 64" descr="Rocket with solid fill">
              <a:extLst>
                <a:ext uri="{FF2B5EF4-FFF2-40B4-BE49-F238E27FC236}">
                  <a16:creationId xmlns:a16="http://schemas.microsoft.com/office/drawing/2014/main" id="{2CD1A40E-9FB2-F420-110E-6CD7E5E0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92744" y="3639531"/>
              <a:ext cx="434755" cy="434755"/>
            </a:xfrm>
            <a:prstGeom prst="rect">
              <a:avLst/>
            </a:prstGeom>
          </p:spPr>
        </p:pic>
        <p:pic>
          <p:nvPicPr>
            <p:cNvPr id="66" name="Graphic 65" descr="Factory with solid fill">
              <a:extLst>
                <a:ext uri="{FF2B5EF4-FFF2-40B4-BE49-F238E27FC236}">
                  <a16:creationId xmlns:a16="http://schemas.microsoft.com/office/drawing/2014/main" id="{C0D64F31-29EC-F8AC-73D2-5C6359D31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881018" y="3639531"/>
              <a:ext cx="444188" cy="444188"/>
            </a:xfrm>
            <a:prstGeom prst="rect">
              <a:avLst/>
            </a:prstGeom>
          </p:spPr>
        </p:pic>
        <p:pic>
          <p:nvPicPr>
            <p:cNvPr id="67" name="Graphic 66" descr="Bank with solid fill">
              <a:extLst>
                <a:ext uri="{FF2B5EF4-FFF2-40B4-BE49-F238E27FC236}">
                  <a16:creationId xmlns:a16="http://schemas.microsoft.com/office/drawing/2014/main" id="{4D3E81C5-77E4-CBBA-105B-211CADA1A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29746" y="3630098"/>
              <a:ext cx="444188" cy="444188"/>
            </a:xfrm>
            <a:prstGeom prst="rect">
              <a:avLst/>
            </a:prstGeom>
          </p:spPr>
        </p:pic>
        <p:pic>
          <p:nvPicPr>
            <p:cNvPr id="68" name="Graphic 67" descr="Schoolhouse with solid fill">
              <a:extLst>
                <a:ext uri="{FF2B5EF4-FFF2-40B4-BE49-F238E27FC236}">
                  <a16:creationId xmlns:a16="http://schemas.microsoft.com/office/drawing/2014/main" id="{A920E57E-E3E1-108C-60BA-60767BFA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03291" y="3639531"/>
              <a:ext cx="444188" cy="44418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5AD28B-2C21-557F-9A21-0FF16A9FEEE7}"/>
              </a:ext>
            </a:extLst>
          </p:cNvPr>
          <p:cNvGrpSpPr/>
          <p:nvPr/>
        </p:nvGrpSpPr>
        <p:grpSpPr>
          <a:xfrm>
            <a:off x="4476840" y="5059169"/>
            <a:ext cx="5665219" cy="1378099"/>
            <a:chOff x="4476840" y="5059169"/>
            <a:chExt cx="5665219" cy="137809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F66EF57-FDA8-B0DE-4FF7-A71AC5CB3A47}"/>
                </a:ext>
              </a:extLst>
            </p:cNvPr>
            <p:cNvSpPr/>
            <p:nvPr/>
          </p:nvSpPr>
          <p:spPr>
            <a:xfrm>
              <a:off x="4476840" y="5487273"/>
              <a:ext cx="5665219" cy="949995"/>
            </a:xfrm>
            <a:prstGeom prst="rect">
              <a:avLst/>
            </a:prstGeom>
            <a:solidFill>
              <a:srgbClr val="4A0E3D"/>
            </a:solidFill>
            <a:ln>
              <a:solidFill>
                <a:srgbClr val="440A2D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high-impact, high-gain research applications requesting extremely large allocations</a:t>
              </a:r>
            </a:p>
            <a:p>
              <a:pPr algn="ctr"/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 duration </a:t>
              </a:r>
              <a:r>
                <a:rPr lang="en-US" sz="14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 months</a:t>
              </a:r>
            </a:p>
            <a:p>
              <a:pPr algn="ctr"/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Peer-Review process duration – 6 months after the cut-off date</a:t>
              </a:r>
            </a:p>
          </p:txBody>
        </p:sp>
        <p:pic>
          <p:nvPicPr>
            <p:cNvPr id="71" name="Graphic 70" descr="Rocket with solid fill">
              <a:extLst>
                <a:ext uri="{FF2B5EF4-FFF2-40B4-BE49-F238E27FC236}">
                  <a16:creationId xmlns:a16="http://schemas.microsoft.com/office/drawing/2014/main" id="{ED24C973-B2CE-ADDA-7E2A-D6258B3B4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992743" y="5068602"/>
              <a:ext cx="434755" cy="434755"/>
            </a:xfrm>
            <a:prstGeom prst="rect">
              <a:avLst/>
            </a:prstGeom>
          </p:spPr>
        </p:pic>
        <p:pic>
          <p:nvPicPr>
            <p:cNvPr id="72" name="Graphic 71" descr="Factory with solid fill">
              <a:extLst>
                <a:ext uri="{FF2B5EF4-FFF2-40B4-BE49-F238E27FC236}">
                  <a16:creationId xmlns:a16="http://schemas.microsoft.com/office/drawing/2014/main" id="{ECA4EF6B-DDD8-EB3C-3128-5D839213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881017" y="5068602"/>
              <a:ext cx="444188" cy="444188"/>
            </a:xfrm>
            <a:prstGeom prst="rect">
              <a:avLst/>
            </a:prstGeom>
          </p:spPr>
        </p:pic>
        <p:pic>
          <p:nvPicPr>
            <p:cNvPr id="73" name="Graphic 72" descr="Bank with solid fill">
              <a:extLst>
                <a:ext uri="{FF2B5EF4-FFF2-40B4-BE49-F238E27FC236}">
                  <a16:creationId xmlns:a16="http://schemas.microsoft.com/office/drawing/2014/main" id="{D26DC4F2-0505-BBE4-2924-1DE10D8D8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29745" y="5059169"/>
              <a:ext cx="444188" cy="444188"/>
            </a:xfrm>
            <a:prstGeom prst="rect">
              <a:avLst/>
            </a:prstGeom>
          </p:spPr>
        </p:pic>
        <p:pic>
          <p:nvPicPr>
            <p:cNvPr id="74" name="Graphic 73" descr="Schoolhouse with solid fill">
              <a:extLst>
                <a:ext uri="{FF2B5EF4-FFF2-40B4-BE49-F238E27FC236}">
                  <a16:creationId xmlns:a16="http://schemas.microsoft.com/office/drawing/2014/main" id="{1815E081-88D3-4DAD-771A-202EE334B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03290" y="5068602"/>
              <a:ext cx="444188" cy="444188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DA4972E-87F6-F841-4E92-129CB49863C2}"/>
              </a:ext>
            </a:extLst>
          </p:cNvPr>
          <p:cNvSpPr txBox="1"/>
          <p:nvPr/>
        </p:nvSpPr>
        <p:spPr>
          <a:xfrm>
            <a:off x="10310015" y="1580197"/>
            <a:ext cx="1678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based on </a:t>
            </a:r>
            <a:r>
              <a:rPr lang="en-GB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feasibility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F8E43B-2645-3066-B9EC-936EE273028C}"/>
              </a:ext>
            </a:extLst>
          </p:cNvPr>
          <p:cNvSpPr txBox="1"/>
          <p:nvPr/>
        </p:nvSpPr>
        <p:spPr>
          <a:xfrm>
            <a:off x="10289611" y="4179558"/>
            <a:ext cx="167838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based on </a:t>
            </a:r>
            <a:r>
              <a:rPr lang="en-GB" b="1" dirty="0">
                <a:solidFill>
                  <a:srgbClr val="0AE2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feasibility </a:t>
            </a:r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>
                <a:solidFill>
                  <a:srgbClr val="F6178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32257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A5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A2869-3062-1563-61A0-D59E9F911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5EE8D-BDDB-54CA-31BF-65B7878AD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611" y="0"/>
            <a:ext cx="1614723" cy="9499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364CFE-C497-E088-669F-27C6529417F6}"/>
              </a:ext>
            </a:extLst>
          </p:cNvPr>
          <p:cNvSpPr/>
          <p:nvPr/>
        </p:nvSpPr>
        <p:spPr>
          <a:xfrm>
            <a:off x="4489450" y="2660650"/>
            <a:ext cx="3213100" cy="1968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370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MODES</a:t>
            </a:r>
            <a:endParaRPr lang="en-GB" sz="2800" b="1" dirty="0">
              <a:solidFill>
                <a:srgbClr val="13708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2D8AD9-3650-45A6-D124-1A79EF686EA4}"/>
              </a:ext>
            </a:extLst>
          </p:cNvPr>
          <p:cNvSpPr/>
          <p:nvPr/>
        </p:nvSpPr>
        <p:spPr>
          <a:xfrm>
            <a:off x="514350" y="982494"/>
            <a:ext cx="3778250" cy="5594350"/>
          </a:xfrm>
          <a:prstGeom prst="roundRect">
            <a:avLst/>
          </a:prstGeom>
          <a:solidFill>
            <a:srgbClr val="137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544D2B-6409-6A77-42FD-06D28DEA19EC}"/>
              </a:ext>
            </a:extLst>
          </p:cNvPr>
          <p:cNvSpPr/>
          <p:nvPr/>
        </p:nvSpPr>
        <p:spPr>
          <a:xfrm>
            <a:off x="787399" y="2275056"/>
            <a:ext cx="3263901" cy="1917700"/>
          </a:xfrm>
          <a:prstGeom prst="roundRect">
            <a:avLst/>
          </a:prstGeom>
          <a:noFill/>
          <a:ln w="28575">
            <a:solidFill>
              <a:srgbClr val="49134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B3F4B3-3528-E7B9-B7A9-84F0B11F6959}"/>
              </a:ext>
            </a:extLst>
          </p:cNvPr>
          <p:cNvSpPr/>
          <p:nvPr/>
        </p:nvSpPr>
        <p:spPr>
          <a:xfrm>
            <a:off x="771524" y="4425950"/>
            <a:ext cx="3263901" cy="1917700"/>
          </a:xfrm>
          <a:prstGeom prst="roundRect">
            <a:avLst/>
          </a:prstGeom>
          <a:noFill/>
          <a:ln w="28575">
            <a:solidFill>
              <a:srgbClr val="49134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phic 7" descr="Server with solid fill">
            <a:extLst>
              <a:ext uri="{FF2B5EF4-FFF2-40B4-BE49-F238E27FC236}">
                <a16:creationId xmlns:a16="http://schemas.microsoft.com/office/drawing/2014/main" id="{A64A620B-6DAE-1C5C-6B3E-CBB9174CE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00" y="1347956"/>
            <a:ext cx="693906" cy="6939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1A1029-FFDE-49E1-BBFC-FEEA992FAFD7}"/>
              </a:ext>
            </a:extLst>
          </p:cNvPr>
          <p:cNvSpPr/>
          <p:nvPr/>
        </p:nvSpPr>
        <p:spPr>
          <a:xfrm>
            <a:off x="1738313" y="1347956"/>
            <a:ext cx="1968500" cy="69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TRADITIONAL HPC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A76E63-5F8A-F346-AA3A-A501DDD2CCDE}"/>
              </a:ext>
            </a:extLst>
          </p:cNvPr>
          <p:cNvSpPr/>
          <p:nvPr/>
        </p:nvSpPr>
        <p:spPr>
          <a:xfrm>
            <a:off x="887409" y="2307276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PREPARATORY ACTIVITIES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F8842B-4B65-471E-4D18-42094FDE91AA}"/>
              </a:ext>
            </a:extLst>
          </p:cNvPr>
          <p:cNvSpPr/>
          <p:nvPr/>
        </p:nvSpPr>
        <p:spPr>
          <a:xfrm>
            <a:off x="887410" y="2873912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56F08-5A4D-4E75-A6A4-C0D71208368C}"/>
              </a:ext>
            </a:extLst>
          </p:cNvPr>
          <p:cNvSpPr/>
          <p:nvPr/>
        </p:nvSpPr>
        <p:spPr>
          <a:xfrm>
            <a:off x="887409" y="3491485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AD6BD-7C0F-6245-ED0F-C1B3B4834E2E}"/>
              </a:ext>
            </a:extLst>
          </p:cNvPr>
          <p:cNvSpPr/>
          <p:nvPr/>
        </p:nvSpPr>
        <p:spPr>
          <a:xfrm>
            <a:off x="887411" y="4458170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ACTIVITIES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74EB5-7DC9-637A-3E5F-56B79ABA69CD}"/>
              </a:ext>
            </a:extLst>
          </p:cNvPr>
          <p:cNvSpPr/>
          <p:nvPr/>
        </p:nvSpPr>
        <p:spPr>
          <a:xfrm>
            <a:off x="887411" y="5024806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615883-C7C2-DEFF-D306-EC08DC647BC1}"/>
              </a:ext>
            </a:extLst>
          </p:cNvPr>
          <p:cNvSpPr/>
          <p:nvPr/>
        </p:nvSpPr>
        <p:spPr>
          <a:xfrm>
            <a:off x="887410" y="5642379"/>
            <a:ext cx="3032125" cy="486857"/>
          </a:xfrm>
          <a:prstGeom prst="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A0E769-5A23-84FA-B1C1-31C9A8B044B5}"/>
              </a:ext>
            </a:extLst>
          </p:cNvPr>
          <p:cNvSpPr/>
          <p:nvPr/>
        </p:nvSpPr>
        <p:spPr>
          <a:xfrm>
            <a:off x="7867647" y="937738"/>
            <a:ext cx="3778250" cy="5594350"/>
          </a:xfrm>
          <a:prstGeom prst="roundRect">
            <a:avLst/>
          </a:prstGeom>
          <a:solidFill>
            <a:srgbClr val="4A0E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9E4C65-F5A9-8F08-7101-5A9A294A5224}"/>
              </a:ext>
            </a:extLst>
          </p:cNvPr>
          <p:cNvSpPr/>
          <p:nvPr/>
        </p:nvSpPr>
        <p:spPr>
          <a:xfrm>
            <a:off x="8124824" y="2275056"/>
            <a:ext cx="3263901" cy="1369844"/>
          </a:xfrm>
          <a:prstGeom prst="roundRect">
            <a:avLst/>
          </a:prstGeom>
          <a:noFill/>
          <a:ln w="28575">
            <a:solidFill>
              <a:srgbClr val="1370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403992-E862-D79D-561B-B1C6B9187395}"/>
              </a:ext>
            </a:extLst>
          </p:cNvPr>
          <p:cNvSpPr/>
          <p:nvPr/>
        </p:nvSpPr>
        <p:spPr>
          <a:xfrm>
            <a:off x="8124824" y="3810000"/>
            <a:ext cx="3263901" cy="2533650"/>
          </a:xfrm>
          <a:prstGeom prst="roundRect">
            <a:avLst>
              <a:gd name="adj" fmla="val 10151"/>
            </a:avLst>
          </a:prstGeom>
          <a:noFill/>
          <a:ln w="28575">
            <a:solidFill>
              <a:srgbClr val="137088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 descr="A logo of a brain&#10;&#10;AI-generated content may be incorrect.">
            <a:extLst>
              <a:ext uri="{FF2B5EF4-FFF2-40B4-BE49-F238E27FC236}">
                <a16:creationId xmlns:a16="http://schemas.microsoft.com/office/drawing/2014/main" id="{EA64CDD6-E1D5-82C8-5D39-D7B7F4A8FC4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4" y="1186031"/>
            <a:ext cx="1017756" cy="10177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8211A5-DDB1-ED31-15AF-290D13E43030}"/>
              </a:ext>
            </a:extLst>
          </p:cNvPr>
          <p:cNvSpPr/>
          <p:nvPr/>
        </p:nvSpPr>
        <p:spPr>
          <a:xfrm>
            <a:off x="9142580" y="1347956"/>
            <a:ext cx="1968500" cy="693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DA3885-BE94-E8FE-E360-2CC851A1D36E}"/>
              </a:ext>
            </a:extLst>
          </p:cNvPr>
          <p:cNvSpPr/>
          <p:nvPr/>
        </p:nvSpPr>
        <p:spPr>
          <a:xfrm>
            <a:off x="8240710" y="2747049"/>
            <a:ext cx="3032125" cy="744436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FOR SCIENCE &amp; COLLABORATIVE EU PROJECTS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72307E-68F1-9A73-1D2A-B00CDF3FB107}"/>
              </a:ext>
            </a:extLst>
          </p:cNvPr>
          <p:cNvSpPr/>
          <p:nvPr/>
        </p:nvSpPr>
        <p:spPr>
          <a:xfrm>
            <a:off x="8240710" y="2246073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47284B-78B6-AFAB-C077-7D9B49628FF8}"/>
              </a:ext>
            </a:extLst>
          </p:cNvPr>
          <p:cNvSpPr/>
          <p:nvPr/>
        </p:nvSpPr>
        <p:spPr>
          <a:xfrm>
            <a:off x="8240710" y="3810000"/>
            <a:ext cx="3032125" cy="486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 INNOVATION</a:t>
            </a:r>
            <a:endParaRPr lang="en-GB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03DFC3-4D28-ED90-A1DE-E70F704341CB}"/>
              </a:ext>
            </a:extLst>
          </p:cNvPr>
          <p:cNvSpPr/>
          <p:nvPr/>
        </p:nvSpPr>
        <p:spPr>
          <a:xfrm>
            <a:off x="8240710" y="4334957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SCALE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D62608-7780-F4FF-A423-020900C497B8}"/>
              </a:ext>
            </a:extLst>
          </p:cNvPr>
          <p:cNvSpPr/>
          <p:nvPr/>
        </p:nvSpPr>
        <p:spPr>
          <a:xfrm>
            <a:off x="8240710" y="4982112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 LANE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369A11-7B2F-93A5-20DE-2E44CE122B02}"/>
              </a:ext>
            </a:extLst>
          </p:cNvPr>
          <p:cNvSpPr/>
          <p:nvPr/>
        </p:nvSpPr>
        <p:spPr>
          <a:xfrm>
            <a:off x="8240710" y="5628252"/>
            <a:ext cx="3032125" cy="486857"/>
          </a:xfrm>
          <a:prstGeom prst="rect">
            <a:avLst/>
          </a:prstGeom>
          <a:solidFill>
            <a:srgbClr val="13708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PLAYGROUND ACCESS</a:t>
            </a:r>
            <a:endParaRPr lang="en-GB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4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615853-7f91-438f-9534-afd54aeb325b">
      <Terms xmlns="http://schemas.microsoft.com/office/infopath/2007/PartnerControls"/>
    </lcf76f155ced4ddcb4097134ff3c332f>
    <TaxCatchAll xmlns="4f61047b-3b18-41b7-9c13-88e2fbe1b5d2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D45769B505C47B741277D5A7E1AA2" ma:contentTypeVersion="21" ma:contentTypeDescription="Create a new document." ma:contentTypeScope="" ma:versionID="f3cfd58350bf503ffcb00bdeb509f487">
  <xsd:schema xmlns:xsd="http://www.w3.org/2001/XMLSchema" xmlns:xs="http://www.w3.org/2001/XMLSchema" xmlns:p="http://schemas.microsoft.com/office/2006/metadata/properties" xmlns:ns1="http://schemas.microsoft.com/sharepoint/v3" xmlns:ns2="17615853-7f91-438f-9534-afd54aeb325b" xmlns:ns3="4f61047b-3b18-41b7-9c13-88e2fbe1b5d2" targetNamespace="http://schemas.microsoft.com/office/2006/metadata/properties" ma:root="true" ma:fieldsID="9bcf428651568b8da3b30edefc9796ff" ns1:_="" ns2:_="" ns3:_="">
    <xsd:import namespace="http://schemas.microsoft.com/sharepoint/v3"/>
    <xsd:import namespace="17615853-7f91-438f-9534-afd54aeb325b"/>
    <xsd:import namespace="4f61047b-3b18-41b7-9c13-88e2fbe1b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15853-7f91-438f-9534-afd54aeb3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b6b536-68da-4869-80cf-67b04ace3c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1047b-3b18-41b7-9c13-88e2fbe1b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4d8597-6f18-48fb-88c2-3eefa884dd06}" ma:internalName="TaxCatchAll" ma:showField="CatchAllData" ma:web="4f61047b-3b18-41b7-9c13-88e2fbe1b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46AA98-2672-4E2E-84E1-C5721E7584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8C6BB-CC0C-404A-97CE-46DE091CEF0F}">
  <ds:schemaRefs>
    <ds:schemaRef ds:uri="http://schemas.microsoft.com/office/2006/metadata/properties"/>
    <ds:schemaRef ds:uri="http://schemas.microsoft.com/office/infopath/2007/PartnerControls"/>
    <ds:schemaRef ds:uri="f314ccf6-9aa5-48cd-9363-a26f75899780"/>
    <ds:schemaRef ds:uri="3fc9b62a-bc61-4aac-89fe-00e1e567028b"/>
  </ds:schemaRefs>
</ds:datastoreItem>
</file>

<file path=customXml/itemProps3.xml><?xml version="1.0" encoding="utf-8"?>
<ds:datastoreItem xmlns:ds="http://schemas.openxmlformats.org/officeDocument/2006/customXml" ds:itemID="{0B24876A-EA94-4C6F-B5A9-3C793CD9AF06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1446</Words>
  <Application>Microsoft Office PowerPoint</Application>
  <PresentationFormat>Widescreen</PresentationFormat>
  <Paragraphs>418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Tahoma</vt:lpstr>
      <vt:lpstr>Office Theme</vt:lpstr>
      <vt:lpstr>Free Access to Europe’s Supercomputers &amp; AI Factories</vt:lpstr>
      <vt:lpstr>A few introductory words...</vt:lpstr>
      <vt:lpstr>PowerPoint Presentation</vt:lpstr>
      <vt:lpstr>PowerPoint Presentation</vt:lpstr>
      <vt:lpstr>PowerPoint Presentation</vt:lpstr>
      <vt:lpstr>ACCESS MODES – where to go?</vt:lpstr>
      <vt:lpstr>PowerPoint Presentation</vt:lpstr>
      <vt:lpstr>PowerPoint Presentation</vt:lpstr>
      <vt:lpstr>PowerPoint Presentation</vt:lpstr>
      <vt:lpstr>PowerPoint Presentation</vt:lpstr>
      <vt:lpstr>TIPS &amp; TRICKS FOR APPLYING</vt:lpstr>
      <vt:lpstr>TIPS &amp; TRICKS FOR APPLYING Evaluation criteria</vt:lpstr>
      <vt:lpstr>TIPS &amp; TRICKS FOR APPLYING Documentation</vt:lpstr>
      <vt:lpstr>TIPS &amp; TRICKS FOR APPLYING Dos and Don’ts</vt:lpstr>
      <vt:lpstr>SUPPORT SERVICES and related projects</vt:lpstr>
      <vt:lpstr>WINNERS</vt:lpstr>
      <vt:lpstr>NEWS AND UPDATES</vt:lpstr>
      <vt:lpstr>Thank you!  Obrigadas!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MESTROVIC Klara</dc:creator>
  <cp:lastModifiedBy>MARTINEZ CALVO Laura</cp:lastModifiedBy>
  <cp:revision>281</cp:revision>
  <dcterms:created xsi:type="dcterms:W3CDTF">2025-11-05T15:49:57Z</dcterms:created>
  <dcterms:modified xsi:type="dcterms:W3CDTF">2025-11-11T21:50:33Z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0x01010011BD45769B505C47B741277D5A7E1AA2</vt:lpwstr>
  </property>
  <property fmtid="{D5CDD505-2E9C-101B-9397-08002B2CF9AE}" pid="3" name="MediaServiceImageTags">
    <vt:lpwstr/>
  </property>
</Properties>
</file>