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0" r:id="rId5"/>
    <p:sldId id="302" r:id="rId6"/>
    <p:sldId id="304" r:id="rId7"/>
    <p:sldId id="305" r:id="rId8"/>
    <p:sldId id="306" r:id="rId9"/>
    <p:sldId id="307" r:id="rId10"/>
    <p:sldId id="309" r:id="rId11"/>
    <p:sldId id="310" r:id="rId12"/>
    <p:sldId id="311" r:id="rId13"/>
    <p:sldId id="308" r:id="rId14"/>
    <p:sldId id="312" r:id="rId15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632BB7-0A16-4DF9-8FFC-8401600525AB}">
          <p14:sldIdLst>
            <p14:sldId id="260"/>
            <p14:sldId id="302"/>
            <p14:sldId id="304"/>
            <p14:sldId id="305"/>
            <p14:sldId id="306"/>
            <p14:sldId id="307"/>
            <p14:sldId id="309"/>
            <p14:sldId id="310"/>
            <p14:sldId id="311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B459-A3F6-4755-ABC6-B62C73485F29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C4CE-6B45-4FEA-ADF1-39DA58B9B9B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7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48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9161183-4F1B-F6F2-2218-3ADCA6846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87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2259" y="1445706"/>
            <a:ext cx="13536517" cy="73064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A70FB-90C3-468E-BD08-BC1920E40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970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22D1-0287-4558-949B-03017CC34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3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15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1B5CD4FD-E6EB-69B0-C451-577770AAE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E0A-28FA-4F01-A21E-344216D15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DC50D-253A-470F-9B46-7A2619F5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31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150" dirty="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5D81D3AB-D441-ACFE-8570-4E7B23523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035C82-C0D4-E982-1CC5-6CB57F753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65404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or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55C33-66F3-DA9A-B75D-9B416CE76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7146" y="-1752661"/>
            <a:ext cx="12926292" cy="861066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62A40F-D163-0422-4418-33DE03B75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228" y="5874328"/>
            <a:ext cx="2717543" cy="7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C5D6-F2C7-B4E5-6A0A-979606B8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46FC-4470-DEDD-6BE8-560B261155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138662"/>
            <a:ext cx="3657600" cy="3925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671D7E-307C-0AD8-474C-17BD0750CF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0888" y="2424113"/>
            <a:ext cx="5227637" cy="33559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logo with white stars&#10;&#10;AI-generated content may be incorrect.">
            <a:extLst>
              <a:ext uri="{FF2B5EF4-FFF2-40B4-BE49-F238E27FC236}">
                <a16:creationId xmlns:a16="http://schemas.microsoft.com/office/drawing/2014/main" id="{FC4EAE36-EFB1-80E8-BA81-AE38199DD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9B41E9E-89A7-F5B5-05C9-6B756F30BA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074432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0994-3959-EE16-CE4B-81E2A32AC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168DDCE-4D01-1272-98B0-8231DD4472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104900" y="2233613"/>
            <a:ext cx="9729788" cy="3986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93576E49-306B-6C86-3571-8ECE1A475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9CE122-EA9E-99C2-B6DB-03469CDDCD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5748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E841-EFBF-861D-9057-6D53D6A0C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pic>
        <p:nvPicPr>
          <p:cNvPr id="3" name="Picture 2" descr="A logo with white stars&#10;&#10;AI-generated content may be incorrect.">
            <a:extLst>
              <a:ext uri="{FF2B5EF4-FFF2-40B4-BE49-F238E27FC236}">
                <a16:creationId xmlns:a16="http://schemas.microsoft.com/office/drawing/2014/main" id="{15D191A7-EE1D-A75F-BE83-219D2C87A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0D3A744-556E-4136-0B84-E4E3115AB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4017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39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23226B-D1D8-46D7-8E67-389D28CFF3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486" y="155554"/>
            <a:ext cx="1907178" cy="5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hammerhai" TargetMode="External"/><Relationship Id="rId2" Type="http://schemas.openxmlformats.org/officeDocument/2006/relationships/hyperlink" Target="http://www.hammerhai.e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lrs.de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fkalm.com/kafka-3.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47E6E-8EF4-5C47-9F9F-6D685983F9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26" y="182"/>
            <a:ext cx="12205631" cy="1530360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EUROPEAN HIGH PERFORMANCE COMPUTING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JOINT UNDERTAKING 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66BD8F8-2E2D-8864-B36B-50FBFD8DD106}"/>
              </a:ext>
            </a:extLst>
          </p:cNvPr>
          <p:cNvSpPr txBox="1">
            <a:spLocks/>
          </p:cNvSpPr>
          <p:nvPr/>
        </p:nvSpPr>
        <p:spPr>
          <a:xfrm>
            <a:off x="3283" y="3430100"/>
            <a:ext cx="12187270" cy="1539540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 lIns="91440" tIns="45720" rIns="91440" bIns="4572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 Factories : Open for Business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Germany’s First AI Factory for Industry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and Academia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2F69C-E619-2480-DFD0-F36859679721}"/>
              </a:ext>
            </a:extLst>
          </p:cNvPr>
          <p:cNvSpPr txBox="1"/>
          <p:nvPr/>
        </p:nvSpPr>
        <p:spPr>
          <a:xfrm>
            <a:off x="9002544" y="5851501"/>
            <a:ext cx="38400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Webinar</a:t>
            </a:r>
          </a:p>
          <a:p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20 May 2025 </a:t>
            </a:r>
          </a:p>
        </p:txBody>
      </p:sp>
      <p:pic>
        <p:nvPicPr>
          <p:cNvPr id="7" name="Picture 6" descr="A logo with white stars on a black background&#10;&#10;AI-generated content may be incorrect.">
            <a:extLst>
              <a:ext uri="{FF2B5EF4-FFF2-40B4-BE49-F238E27FC236}">
                <a16:creationId xmlns:a16="http://schemas.microsoft.com/office/drawing/2014/main" id="{7A9961F9-9E78-E7E2-28D7-ACFB94F289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1" y="3106527"/>
            <a:ext cx="2178471" cy="2178127"/>
          </a:xfrm>
          <a:prstGeom prst="rect">
            <a:avLst/>
          </a:prstGeom>
        </p:spPr>
      </p:pic>
      <p:pic>
        <p:nvPicPr>
          <p:cNvPr id="6" name="image40.png">
            <a:extLst>
              <a:ext uri="{FF2B5EF4-FFF2-40B4-BE49-F238E27FC236}">
                <a16:creationId xmlns:a16="http://schemas.microsoft.com/office/drawing/2014/main" id="{91007EB7-49FF-44DD-94D5-3CAF61A3EBD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9" y="1438884"/>
            <a:ext cx="2341681" cy="1829429"/>
          </a:xfrm>
          <a:prstGeom prst="rect">
            <a:avLst/>
          </a:prstGeom>
          <a:ln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533EDB-59E7-4CDD-B244-4BCC41092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93" y="2083022"/>
            <a:ext cx="1872210" cy="5774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6C5A36-8DA8-4B50-B61D-59B2CD655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284" y="2777722"/>
            <a:ext cx="1924319" cy="4096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0C9B6F-39D8-4E2F-B1F1-2163A12E26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284" y="3309291"/>
            <a:ext cx="850550" cy="5008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62EFDE-59CF-4BC8-BA21-35B2572AF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679" y="3933513"/>
            <a:ext cx="1519005" cy="5147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4EBDD9-8E57-4404-AE2E-DBF6C3A5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1531" y="1438883"/>
            <a:ext cx="1896106" cy="5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07FAE-A98B-4D84-90A5-2EA717AF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D99F8C9-FC2C-475A-AA31-3BEEFEE73EBA}"/>
              </a:ext>
            </a:extLst>
          </p:cNvPr>
          <p:cNvSpPr txBox="1">
            <a:spLocks/>
          </p:cNvSpPr>
          <p:nvPr/>
        </p:nvSpPr>
        <p:spPr>
          <a:xfrm>
            <a:off x="630808" y="1780392"/>
            <a:ext cx="8180683" cy="41293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Even </a:t>
            </a:r>
            <a:r>
              <a:rPr lang="de-DE" dirty="0" err="1">
                <a:solidFill>
                  <a:schemeClr val="bg1"/>
                </a:solidFill>
              </a:rPr>
              <a:t>though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main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infrastrucure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currently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procured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service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operation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started</a:t>
            </a:r>
            <a:r>
              <a:rPr lang="de-DE" dirty="0">
                <a:solidFill>
                  <a:schemeClr val="bg1"/>
                </a:solidFill>
              </a:rPr>
              <a:t> 1st of April, 2025</a:t>
            </a:r>
          </a:p>
          <a:p>
            <a:r>
              <a:rPr lang="de-DE" dirty="0">
                <a:solidFill>
                  <a:schemeClr val="bg1"/>
                </a:solidFill>
              </a:rPr>
              <a:t>Onboarding of </a:t>
            </a:r>
            <a:r>
              <a:rPr lang="de-DE" dirty="0" err="1">
                <a:solidFill>
                  <a:schemeClr val="bg1"/>
                </a:solidFill>
              </a:rPr>
              <a:t>collaborators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ongoing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</a:t>
            </a:r>
            <a:r>
              <a:rPr lang="de-DE" dirty="0">
                <a:solidFill>
                  <a:schemeClr val="bg1"/>
                </a:solidFill>
              </a:rPr>
              <a:t>-invention of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wheel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use</a:t>
            </a:r>
            <a:r>
              <a:rPr lang="de-DE" dirty="0">
                <a:solidFill>
                  <a:schemeClr val="bg1"/>
                </a:solidFill>
              </a:rPr>
              <a:t> of </a:t>
            </a:r>
            <a:r>
              <a:rPr lang="de-DE" dirty="0" err="1">
                <a:solidFill>
                  <a:schemeClr val="bg1"/>
                </a:solidFill>
              </a:rPr>
              <a:t>synergies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ecosystem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ready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industry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academia</a:t>
            </a:r>
            <a:r>
              <a:rPr lang="de-DE" dirty="0">
                <a:solidFill>
                  <a:schemeClr val="bg1"/>
                </a:solidFill>
              </a:rPr>
              <a:t> on a </a:t>
            </a:r>
            <a:r>
              <a:rPr lang="de-DE" dirty="0" err="1">
                <a:solidFill>
                  <a:schemeClr val="bg1"/>
                </a:solidFill>
              </a:rPr>
              <a:t>most</a:t>
            </a:r>
            <a:r>
              <a:rPr lang="de-DE" dirty="0">
                <a:solidFill>
                  <a:schemeClr val="bg1"/>
                </a:solidFill>
              </a:rPr>
              <a:t> professional </a:t>
            </a:r>
            <a:r>
              <a:rPr lang="de-DE" dirty="0" err="1">
                <a:solidFill>
                  <a:schemeClr val="bg1"/>
                </a:solidFill>
              </a:rPr>
              <a:t>level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services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deployed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soon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Success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stories</a:t>
            </a:r>
            <a:r>
              <a:rPr lang="de-DE" dirty="0">
                <a:solidFill>
                  <a:schemeClr val="bg1"/>
                </a:solidFill>
              </a:rPr>
              <a:t> will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continuously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published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Ready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help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tackle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challenges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pPr lvl="2"/>
            <a:endParaRPr lang="de-DE" dirty="0">
              <a:solidFill>
                <a:schemeClr val="bg1"/>
              </a:solidFill>
            </a:endParaRPr>
          </a:p>
          <a:p>
            <a:pPr lvl="2"/>
            <a:endParaRPr lang="de-DE" dirty="0">
              <a:solidFill>
                <a:schemeClr val="bg1"/>
              </a:solidFill>
            </a:endParaRPr>
          </a:p>
          <a:p>
            <a:pPr lvl="1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image40.png">
            <a:extLst>
              <a:ext uri="{FF2B5EF4-FFF2-40B4-BE49-F238E27FC236}">
                <a16:creationId xmlns:a16="http://schemas.microsoft.com/office/drawing/2014/main" id="{06CA6940-CA8E-4E46-B7C0-779D5E73C57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9528EE-7F6E-499D-9B6E-EC443FAD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314" y="942109"/>
            <a:ext cx="3081867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E4AA4F-8BD3-47F5-BC71-8BD9E7291533}"/>
              </a:ext>
            </a:extLst>
          </p:cNvPr>
          <p:cNvSpPr txBox="1">
            <a:spLocks/>
          </p:cNvSpPr>
          <p:nvPr/>
        </p:nvSpPr>
        <p:spPr>
          <a:xfrm>
            <a:off x="898382" y="1375244"/>
            <a:ext cx="8604650" cy="543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500" dirty="0"/>
              <a:t>Visit us at </a:t>
            </a:r>
            <a:br>
              <a:rPr lang="en-GB" sz="2500" dirty="0"/>
            </a:br>
            <a:r>
              <a:rPr lang="en-GB" sz="2500" dirty="0"/>
              <a:t>Website: </a:t>
            </a:r>
            <a:r>
              <a:rPr lang="en-GB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www.hammerhai.eu</a:t>
            </a:r>
            <a:br>
              <a:rPr lang="en-GB" sz="2500" dirty="0"/>
            </a:br>
            <a:r>
              <a:rPr lang="en-GB" sz="2500" dirty="0"/>
              <a:t>LinkedIn: </a:t>
            </a:r>
            <a:r>
              <a:rPr lang="en-GB" sz="2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https://www.linkedin.com/company/hammerhai</a:t>
            </a:r>
            <a:br>
              <a:rPr lang="en-GB" sz="2500" dirty="0"/>
            </a:br>
            <a:r>
              <a:rPr lang="en-GB" sz="2500" dirty="0" err="1"/>
              <a:t>Bluesky</a:t>
            </a:r>
            <a:r>
              <a:rPr lang="en-GB" sz="2500" dirty="0"/>
              <a:t>: https://bsky.app/profile/hammerhai-eu.bsky.social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image40.png">
            <a:extLst>
              <a:ext uri="{FF2B5EF4-FFF2-40B4-BE49-F238E27FC236}">
                <a16:creationId xmlns:a16="http://schemas.microsoft.com/office/drawing/2014/main" id="{BFA77AEB-243F-43EE-9820-76BAABCDA14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2FABA0-7456-421F-BC18-B907EBF3A1EA}"/>
              </a:ext>
            </a:extLst>
          </p:cNvPr>
          <p:cNvSpPr txBox="1">
            <a:spLocks/>
          </p:cNvSpPr>
          <p:nvPr/>
        </p:nvSpPr>
        <p:spPr bwMode="auto">
          <a:xfrm>
            <a:off x="7283532" y="1930939"/>
            <a:ext cx="3689268" cy="2140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>
                <a:solidFill>
                  <a:schemeClr val="bg1"/>
                </a:solidFill>
                <a:latin typeface="Overpas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</a:rPr>
              <a:t>Bastian Koller </a:t>
            </a:r>
            <a:br>
              <a:rPr lang="en-GB" sz="1200" dirty="0">
                <a:latin typeface="Calibri, sans-serif"/>
              </a:rPr>
            </a:br>
            <a:r>
              <a:rPr lang="en-GB" sz="1200" b="0" dirty="0">
                <a:latin typeface="Calibri" panose="020F0502020204030204" pitchFamily="34" charset="0"/>
              </a:rPr>
              <a:t>Managing Director HLRS/Coordinator of HammerHAI</a:t>
            </a:r>
            <a:endParaRPr lang="en-GB" sz="1200" b="0" dirty="0">
              <a:latin typeface="-apple-system"/>
            </a:endParaRPr>
          </a:p>
          <a:p>
            <a:br>
              <a:rPr lang="en-GB" sz="1200" dirty="0">
                <a:latin typeface="Calibri, sans-serif"/>
              </a:rPr>
            </a:br>
            <a:r>
              <a:rPr lang="en-GB" sz="1200" b="0" dirty="0">
                <a:latin typeface="Calibri" panose="020F0502020204030204" pitchFamily="34" charset="0"/>
              </a:rPr>
              <a:t>High Performance Computing Center (HLRS)</a:t>
            </a:r>
            <a:br>
              <a:rPr lang="en-GB" sz="1200" b="0" dirty="0">
                <a:latin typeface="-apple-system"/>
              </a:rPr>
            </a:br>
            <a:r>
              <a:rPr lang="en-GB" sz="1200" b="0" dirty="0">
                <a:latin typeface="Calibri" panose="020F0502020204030204" pitchFamily="34" charset="0"/>
              </a:rPr>
              <a:t>University of Stuttgart</a:t>
            </a:r>
            <a:br>
              <a:rPr lang="en-GB" sz="1200" b="0" dirty="0">
                <a:latin typeface="-apple-system"/>
              </a:rPr>
            </a:br>
            <a:r>
              <a:rPr lang="en-GB" sz="1200" b="0" dirty="0">
                <a:latin typeface="Calibri" panose="020F0502020204030204" pitchFamily="34" charset="0"/>
              </a:rPr>
              <a:t>Nobelstr. 19</a:t>
            </a:r>
            <a:br>
              <a:rPr lang="en-GB" sz="1200" b="0" dirty="0">
                <a:latin typeface="-apple-system"/>
              </a:rPr>
            </a:br>
            <a:r>
              <a:rPr lang="en-GB" sz="1200" b="0" dirty="0">
                <a:latin typeface="Calibri" panose="020F0502020204030204" pitchFamily="34" charset="0"/>
              </a:rPr>
              <a:t>D-70569 Stuttgart, Germany</a:t>
            </a:r>
            <a:endParaRPr lang="en-GB" sz="1200" b="0" dirty="0">
              <a:latin typeface="-apple-system"/>
            </a:endParaRPr>
          </a:p>
          <a:p>
            <a:r>
              <a:rPr lang="en-GB" sz="1200" b="0" dirty="0">
                <a:latin typeface="Calibri" panose="020F0502020204030204" pitchFamily="34" charset="0"/>
              </a:rPr>
              <a:t>phone: +49-711-685-65891</a:t>
            </a:r>
            <a:br>
              <a:rPr lang="en-GB" sz="1200" b="0" dirty="0">
                <a:latin typeface="-apple-system"/>
              </a:rPr>
            </a:br>
            <a:r>
              <a:rPr lang="en-GB" sz="1200" b="0" dirty="0">
                <a:latin typeface="Calibri" panose="020F0502020204030204" pitchFamily="34" charset="0"/>
              </a:rPr>
              <a:t>fax: +49-711-685-65832</a:t>
            </a:r>
            <a:br>
              <a:rPr lang="en-GB" sz="1200" b="0" dirty="0">
                <a:latin typeface="Calibri" panose="020F0502020204030204" pitchFamily="34" charset="0"/>
              </a:rPr>
            </a:br>
            <a:r>
              <a:rPr lang="en-GB" sz="1200" b="0" dirty="0">
                <a:latin typeface="Calibri" panose="020F0502020204030204" pitchFamily="34" charset="0"/>
              </a:rPr>
              <a:t>mail: koller@hlrs.de</a:t>
            </a:r>
            <a:br>
              <a:rPr lang="en-GB" sz="1200" b="0" dirty="0">
                <a:latin typeface="-apple-system"/>
              </a:rPr>
            </a:br>
            <a:r>
              <a:rPr lang="en-GB" sz="1200" b="0" dirty="0">
                <a:latin typeface="Calibri" panose="020F0502020204030204" pitchFamily="34" charset="0"/>
              </a:rPr>
              <a:t>web: </a:t>
            </a:r>
            <a:r>
              <a:rPr lang="en-GB" sz="1200" b="0" dirty="0"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www.hlrs.de</a:t>
            </a:r>
            <a:endParaRPr lang="en-GB" sz="1200" b="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1188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425F-5881-E587-7A24-0BC17D94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0659"/>
            <a:ext cx="11836400" cy="887942"/>
          </a:xfrm>
        </p:spPr>
        <p:txBody>
          <a:bodyPr/>
          <a:lstStyle/>
          <a:p>
            <a:r>
              <a:rPr lang="en-DE" sz="4200" dirty="0"/>
              <a:t>Germany’s </a:t>
            </a:r>
            <a:r>
              <a:rPr lang="de-DE" sz="4200" dirty="0"/>
              <a:t>First </a:t>
            </a:r>
            <a:r>
              <a:rPr lang="en-DE" sz="4200" dirty="0"/>
              <a:t>AI Factory for Industry and </a:t>
            </a:r>
            <a:r>
              <a:rPr lang="de-DE" sz="4200" dirty="0"/>
              <a:t>Academia</a:t>
            </a:r>
            <a:endParaRPr lang="en-GB" sz="4200" dirty="0"/>
          </a:p>
        </p:txBody>
      </p:sp>
      <p:pic>
        <p:nvPicPr>
          <p:cNvPr id="4" name="image40.png">
            <a:extLst>
              <a:ext uri="{FF2B5EF4-FFF2-40B4-BE49-F238E27FC236}">
                <a16:creationId xmlns:a16="http://schemas.microsoft.com/office/drawing/2014/main" id="{FD38D8AB-983D-4CC9-BDE6-D1CF3844D33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D3101E-F9D5-4563-A216-0B58691A7345}"/>
              </a:ext>
            </a:extLst>
          </p:cNvPr>
          <p:cNvSpPr txBox="1">
            <a:spLocks/>
          </p:cNvSpPr>
          <p:nvPr/>
        </p:nvSpPr>
        <p:spPr>
          <a:xfrm>
            <a:off x="630809" y="1780392"/>
            <a:ext cx="5820792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</a:rPr>
              <a:t>Focuses on start-ups, SMEs, industry, academia, and the public sector</a:t>
            </a:r>
          </a:p>
          <a:p>
            <a:r>
              <a:rPr lang="de-DE" sz="2200" dirty="0">
                <a:solidFill>
                  <a:schemeClr val="bg1"/>
                </a:solidFill>
              </a:rPr>
              <a:t>Experience</a:t>
            </a:r>
          </a:p>
          <a:p>
            <a:pPr lvl="1"/>
            <a:r>
              <a:rPr lang="en-DE" sz="2200" dirty="0">
                <a:solidFill>
                  <a:schemeClr val="bg1"/>
                </a:solidFill>
              </a:rPr>
              <a:t>Service</a:t>
            </a:r>
            <a:r>
              <a:rPr lang="de-DE" sz="2200" dirty="0">
                <a:solidFill>
                  <a:schemeClr val="bg1"/>
                </a:solidFill>
              </a:rPr>
              <a:t>s</a:t>
            </a:r>
            <a:r>
              <a:rPr lang="en-DE" sz="2200" dirty="0">
                <a:solidFill>
                  <a:schemeClr val="bg1"/>
                </a:solidFill>
              </a:rPr>
              <a:t> more than 70 industrial customers</a:t>
            </a:r>
          </a:p>
          <a:p>
            <a:pPr lvl="2"/>
            <a:r>
              <a:rPr lang="en-DE" sz="2200" dirty="0">
                <a:solidFill>
                  <a:schemeClr val="bg1"/>
                </a:solidFill>
              </a:rPr>
              <a:t>Porsche, Trumpf, Festo, ...</a:t>
            </a:r>
          </a:p>
          <a:p>
            <a:pPr lvl="1"/>
            <a:r>
              <a:rPr lang="en-DE" sz="2200" dirty="0">
                <a:solidFill>
                  <a:schemeClr val="bg1"/>
                </a:solidFill>
              </a:rPr>
              <a:t>ISO 27001 and TISAX Level 3 certifications</a:t>
            </a:r>
          </a:p>
          <a:p>
            <a:pPr lvl="1"/>
            <a:r>
              <a:rPr lang="de-DE" sz="2200" dirty="0">
                <a:solidFill>
                  <a:schemeClr val="bg1"/>
                </a:solidFill>
              </a:rPr>
              <a:t>Well </a:t>
            </a:r>
            <a:r>
              <a:rPr lang="de-DE" sz="2200" dirty="0" err="1">
                <a:solidFill>
                  <a:schemeClr val="bg1"/>
                </a:solidFill>
              </a:rPr>
              <a:t>established</a:t>
            </a:r>
            <a:r>
              <a:rPr lang="de-DE" sz="2200" dirty="0">
                <a:solidFill>
                  <a:schemeClr val="bg1"/>
                </a:solidFill>
              </a:rPr>
              <a:t> u</a:t>
            </a:r>
            <a:r>
              <a:rPr lang="en-DE" sz="2200" dirty="0">
                <a:solidFill>
                  <a:schemeClr val="bg1"/>
                </a:solidFill>
              </a:rPr>
              <a:t>ser accounting and user helpdesk (HPC/AI)</a:t>
            </a:r>
            <a:endParaRPr lang="de-DE" sz="2200" dirty="0">
              <a:solidFill>
                <a:schemeClr val="bg1"/>
              </a:solidFill>
            </a:endParaRPr>
          </a:p>
          <a:p>
            <a:pPr lvl="1"/>
            <a:r>
              <a:rPr lang="de-DE" sz="2200" dirty="0" err="1">
                <a:solidFill>
                  <a:schemeClr val="bg1"/>
                </a:solidFill>
              </a:rPr>
              <a:t>Mature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ecosystem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to</a:t>
            </a:r>
            <a:r>
              <a:rPr lang="de-DE" sz="2200" dirty="0">
                <a:solidFill>
                  <a:schemeClr val="bg1"/>
                </a:solidFill>
              </a:rPr>
              <a:t> handle </a:t>
            </a:r>
            <a:r>
              <a:rPr lang="de-DE" sz="2200" dirty="0" err="1">
                <a:solidFill>
                  <a:schemeClr val="bg1"/>
                </a:solidFill>
              </a:rPr>
              <a:t>business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requests</a:t>
            </a:r>
            <a:endParaRPr lang="en-DE" sz="2200" dirty="0">
              <a:solidFill>
                <a:schemeClr val="bg1"/>
              </a:solidFill>
            </a:endParaRPr>
          </a:p>
          <a:p>
            <a:pPr lvl="1"/>
            <a:r>
              <a:rPr lang="en-DE" sz="2200" dirty="0">
                <a:solidFill>
                  <a:schemeClr val="bg1"/>
                </a:solidFill>
              </a:rPr>
              <a:t>Leadership in European projects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with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focus</a:t>
            </a:r>
            <a:r>
              <a:rPr lang="de-DE" sz="2200" dirty="0">
                <a:solidFill>
                  <a:schemeClr val="bg1"/>
                </a:solidFill>
              </a:rPr>
              <a:t> on </a:t>
            </a:r>
            <a:r>
              <a:rPr lang="de-DE" sz="2200" dirty="0" err="1">
                <a:solidFill>
                  <a:schemeClr val="bg1"/>
                </a:solidFill>
              </a:rPr>
              <a:t>industry</a:t>
            </a:r>
            <a:r>
              <a:rPr lang="en-DE" sz="2200" dirty="0">
                <a:solidFill>
                  <a:schemeClr val="bg1"/>
                </a:solidFill>
              </a:rPr>
              <a:t> such as EXCELLERAT P2 and FF</a:t>
            </a:r>
            <a:r>
              <a:rPr lang="de-DE" sz="2200" dirty="0">
                <a:solidFill>
                  <a:schemeClr val="bg1"/>
                </a:solidFill>
              </a:rPr>
              <a:t>P</a:t>
            </a:r>
            <a:r>
              <a:rPr lang="en-DE" sz="2200" dirty="0">
                <a:solidFill>
                  <a:schemeClr val="bg1"/>
                </a:solidFill>
              </a:rPr>
              <a:t>lus</a:t>
            </a:r>
            <a:endParaRPr lang="de-DE" sz="2200" dirty="0">
              <a:solidFill>
                <a:schemeClr val="bg1"/>
              </a:solidFill>
            </a:endParaRPr>
          </a:p>
          <a:p>
            <a:endParaRPr lang="de-DE" sz="2200" dirty="0">
              <a:latin typeface="Overpass"/>
              <a:cs typeface="Times New Roman" panose="02020603050405020304" pitchFamily="18" charset="0"/>
            </a:endParaRPr>
          </a:p>
        </p:txBody>
      </p:sp>
      <p:pic>
        <p:nvPicPr>
          <p:cNvPr id="6" name="Picture 2" descr="Ein Mitarbeiter arbeitet an einem geöffneten Rechnerschrank des Großrechners &quot;Hazel Hen&quot;.">
            <a:extLst>
              <a:ext uri="{FF2B5EF4-FFF2-40B4-BE49-F238E27FC236}">
                <a16:creationId xmlns:a16="http://schemas.microsoft.com/office/drawing/2014/main" id="{537F6605-407A-484D-9FC1-8D14A188F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6573874" y="3534875"/>
            <a:ext cx="3054002" cy="2109114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E316DF-D9D5-4B22-812D-360FF7ABF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345867"/>
            <a:ext cx="3087376" cy="2109107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76F729EF-6915-43EF-ADD5-6A513B33D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9209408" y="3529069"/>
            <a:ext cx="2982592" cy="2109114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D71A23-7AC5-48FC-B7AE-3783936D7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3471" y="1345867"/>
            <a:ext cx="2968529" cy="210910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182B8-95C3-44FD-8807-B9349BF0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Expected AI User Requirements</a:t>
            </a:r>
            <a:endParaRPr lang="de-D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840DF2-501D-430B-9731-94B9DC79FBDF}"/>
              </a:ext>
            </a:extLst>
          </p:cNvPr>
          <p:cNvSpPr txBox="1">
            <a:spLocks/>
          </p:cNvSpPr>
          <p:nvPr/>
        </p:nvSpPr>
        <p:spPr>
          <a:xfrm>
            <a:off x="630808" y="1780392"/>
            <a:ext cx="10218166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200" b="1" dirty="0">
                <a:solidFill>
                  <a:schemeClr val="bg1"/>
                </a:solidFill>
                <a:latin typeface="+mj-lt"/>
              </a:rPr>
              <a:t>Primary tasks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</a:rPr>
              <a:t>Fine-tuning of pre-trained models with moderate resource requirements at first, continuously increasing over the following years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</a:rPr>
              <a:t>Querying an AI model in production (inference in production)</a:t>
            </a:r>
          </a:p>
          <a:p>
            <a:r>
              <a:rPr lang="en-DE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Requesting a </a:t>
            </a:r>
            <a:r>
              <a:rPr lang="en-DE" sz="22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secure environment </a:t>
            </a:r>
            <a:r>
              <a:rPr lang="en-DE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for training and inference</a:t>
            </a:r>
          </a:p>
          <a:p>
            <a:r>
              <a:rPr lang="en-DE" sz="2200" dirty="0">
                <a:solidFill>
                  <a:schemeClr val="bg1"/>
                </a:solidFill>
                <a:latin typeface="+mj-lt"/>
              </a:rPr>
              <a:t>Asking for </a:t>
            </a:r>
            <a:r>
              <a:rPr lang="en-DE" sz="2200" b="1" dirty="0">
                <a:solidFill>
                  <a:schemeClr val="bg1"/>
                </a:solidFill>
                <a:latin typeface="+mj-lt"/>
              </a:rPr>
              <a:t>ease of migration </a:t>
            </a:r>
            <a:r>
              <a:rPr lang="en-DE" sz="2200" dirty="0">
                <a:solidFill>
                  <a:schemeClr val="bg1"/>
                </a:solidFill>
                <a:latin typeface="+mj-lt"/>
              </a:rPr>
              <a:t>of existing (Cloud) workloads to HammerHAI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</a:rPr>
              <a:t>Run containerised applications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</a:rPr>
              <a:t>Request easy access to data and compute resources</a:t>
            </a:r>
          </a:p>
          <a:p>
            <a:r>
              <a:rPr lang="en-US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We foresee </a:t>
            </a:r>
            <a:r>
              <a:rPr lang="en-US" sz="22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extended user support</a:t>
            </a:r>
            <a:r>
              <a:rPr lang="en-US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, especially for the onboarding of companies</a:t>
            </a:r>
            <a:endParaRPr lang="en-DE" sz="22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DE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Software ecosystem and job submission similar to the Cloud is essential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DE" sz="2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User documentation will be crucial</a:t>
            </a:r>
          </a:p>
        </p:txBody>
      </p:sp>
      <p:pic>
        <p:nvPicPr>
          <p:cNvPr id="5" name="image40.png">
            <a:extLst>
              <a:ext uri="{FF2B5EF4-FFF2-40B4-BE49-F238E27FC236}">
                <a16:creationId xmlns:a16="http://schemas.microsoft.com/office/drawing/2014/main" id="{21F45782-7FDE-4D35-A3F5-6CFAECCDE9C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8770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4FB48-11B1-4BA0-8E1A-F1D80598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User Support Services</a:t>
            </a:r>
          </a:p>
        </p:txBody>
      </p:sp>
      <p:pic>
        <p:nvPicPr>
          <p:cNvPr id="4" name="image45.png">
            <a:extLst>
              <a:ext uri="{FF2B5EF4-FFF2-40B4-BE49-F238E27FC236}">
                <a16:creationId xmlns:a16="http://schemas.microsoft.com/office/drawing/2014/main" id="{B1B81F40-F466-4826-8FF8-BC9C1E67FF9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676" y="1254217"/>
            <a:ext cx="7145371" cy="4686176"/>
          </a:xfrm>
          <a:prstGeom prst="rect">
            <a:avLst/>
          </a:prstGeom>
          <a:ln/>
        </p:spPr>
      </p:pic>
      <p:pic>
        <p:nvPicPr>
          <p:cNvPr id="5" name="image40.png">
            <a:extLst>
              <a:ext uri="{FF2B5EF4-FFF2-40B4-BE49-F238E27FC236}">
                <a16:creationId xmlns:a16="http://schemas.microsoft.com/office/drawing/2014/main" id="{C041E090-0DE0-42DA-8239-30888BB3168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F57D2B-08FF-44AE-8C3C-3B469FA38854}"/>
              </a:ext>
            </a:extLst>
          </p:cNvPr>
          <p:cNvSpPr txBox="1">
            <a:spLocks/>
          </p:cNvSpPr>
          <p:nvPr/>
        </p:nvSpPr>
        <p:spPr>
          <a:xfrm>
            <a:off x="8261873" y="1780392"/>
            <a:ext cx="3086374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200" dirty="0">
                <a:solidFill>
                  <a:schemeClr val="bg1"/>
                </a:solidFill>
              </a:rPr>
              <a:t>Each user gets assigned a dedicated person (“concierge”) that accompanies them from onboarding to production.</a:t>
            </a:r>
            <a:endParaRPr lang="de-D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8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AB969-C5F5-4FC5-A115-D03883F0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HammerHAI Goal: Support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AI Lifecycle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D28D999-0F37-4346-872A-1FC77943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9" y="1704975"/>
            <a:ext cx="9805702" cy="4287034"/>
          </a:xfrm>
          <a:prstGeom prst="rect">
            <a:avLst/>
          </a:prstGeom>
        </p:spPr>
      </p:pic>
      <p:pic>
        <p:nvPicPr>
          <p:cNvPr id="5" name="image40.png">
            <a:extLst>
              <a:ext uri="{FF2B5EF4-FFF2-40B4-BE49-F238E27FC236}">
                <a16:creationId xmlns:a16="http://schemas.microsoft.com/office/drawing/2014/main" id="{6A029969-B093-433C-8B9B-4C628319342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1777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95D2C-7862-4F57-A162-281C2315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HammerHAI Infrastructure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DD3960A-29A4-486B-9BCA-254E904B5DFC}"/>
              </a:ext>
            </a:extLst>
          </p:cNvPr>
          <p:cNvSpPr txBox="1">
            <a:spLocks/>
          </p:cNvSpPr>
          <p:nvPr/>
        </p:nvSpPr>
        <p:spPr>
          <a:xfrm>
            <a:off x="630808" y="1780392"/>
            <a:ext cx="10717439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Now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: </a:t>
            </a:r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L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everage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Overpass" pitchFamily="2" charset="0"/>
              </a:rPr>
              <a:t>existing</a:t>
            </a:r>
            <a:r>
              <a:rPr lang="de-DE" sz="2200" b="1" dirty="0">
                <a:solidFill>
                  <a:schemeClr val="bg1"/>
                </a:solidFill>
                <a:latin typeface="Overpass" pitchFamily="2" charset="0"/>
              </a:rPr>
              <a:t> AI-</a:t>
            </a:r>
            <a:r>
              <a:rPr lang="de-DE" sz="2200" b="1" dirty="0" err="1">
                <a:solidFill>
                  <a:schemeClr val="bg1"/>
                </a:solidFill>
                <a:latin typeface="Overpass" pitchFamily="2" charset="0"/>
              </a:rPr>
              <a:t>specific</a:t>
            </a:r>
            <a:r>
              <a:rPr lang="de-DE" sz="2200" b="1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Overpass" pitchFamily="2" charset="0"/>
              </a:rPr>
              <a:t>infrastructures</a:t>
            </a:r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at</a:t>
            </a:r>
            <a:endParaRPr lang="en-DE" sz="2200" dirty="0">
              <a:solidFill>
                <a:schemeClr val="bg1"/>
              </a:solidFill>
              <a:latin typeface="Overpass" pitchFamily="2" charset="0"/>
            </a:endParaRPr>
          </a:p>
          <a:p>
            <a:pPr lvl="1"/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HLRS, LRZ, GWDG, </a:t>
            </a:r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and 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KIT</a:t>
            </a:r>
            <a:endParaRPr lang="en-DE" sz="2200" dirty="0">
              <a:solidFill>
                <a:schemeClr val="bg1"/>
              </a:solidFill>
              <a:latin typeface="Overpass" pitchFamily="2" charset="0"/>
            </a:endParaRPr>
          </a:p>
          <a:p>
            <a:pPr lvl="1"/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Cooperation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with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other EuroHPC JU Hosting Entities being an AI Factory</a:t>
            </a:r>
            <a:endParaRPr lang="de-DE" sz="2200" dirty="0">
              <a:solidFill>
                <a:schemeClr val="bg1"/>
              </a:solidFill>
              <a:latin typeface="Overpass" pitchFamily="2" charset="0"/>
            </a:endParaRPr>
          </a:p>
          <a:p>
            <a:endParaRPr lang="en-DE" sz="2200" b="1" dirty="0">
              <a:solidFill>
                <a:schemeClr val="bg1"/>
              </a:solidFill>
              <a:latin typeface="Overpass" pitchFamily="2" charset="0"/>
            </a:endParaRPr>
          </a:p>
          <a:p>
            <a:r>
              <a:rPr lang="de-DE" sz="2200" b="1" dirty="0" err="1">
                <a:solidFill>
                  <a:schemeClr val="bg1"/>
                </a:solidFill>
                <a:latin typeface="Overpass" pitchFamily="2" charset="0"/>
              </a:rPr>
              <a:t>Near</a:t>
            </a:r>
            <a:r>
              <a:rPr lang="de-DE" sz="2200" b="1" dirty="0">
                <a:solidFill>
                  <a:schemeClr val="bg1"/>
                </a:solidFill>
                <a:latin typeface="Overpass" pitchFamily="2" charset="0"/>
              </a:rPr>
              <a:t> Future: The HammerHAI System</a:t>
            </a:r>
            <a:endParaRPr lang="en-DE" sz="2200" dirty="0">
              <a:solidFill>
                <a:schemeClr val="bg1"/>
              </a:solidFill>
              <a:latin typeface="Overpass" pitchFamily="2" charset="0"/>
            </a:endParaRPr>
          </a:p>
          <a:p>
            <a:pPr lvl="1"/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Procurement 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of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the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dedicated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system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was</a:t>
            </a:r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 started in April 2025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Contract signature expected by October/November 2025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Overpass" pitchFamily="2" charset="0"/>
              </a:rPr>
              <a:t>First partition of the AI-optimised supercomputer to be delivered in 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Q1/26</a:t>
            </a:r>
          </a:p>
          <a:p>
            <a:pPr lvl="1"/>
            <a:endParaRPr lang="de-DE" sz="2200" dirty="0">
              <a:solidFill>
                <a:schemeClr val="bg1"/>
              </a:solidFill>
              <a:latin typeface="Overpass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Goal: Operational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as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soon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</a:t>
            </a:r>
            <a:r>
              <a:rPr lang="de-DE" sz="2200" dirty="0" err="1">
                <a:solidFill>
                  <a:schemeClr val="bg1"/>
                </a:solidFill>
                <a:latin typeface="Overpass" pitchFamily="2" charset="0"/>
              </a:rPr>
              <a:t>as</a:t>
            </a:r>
            <a:r>
              <a:rPr lang="de-DE" sz="2200" dirty="0">
                <a:solidFill>
                  <a:schemeClr val="bg1"/>
                </a:solidFill>
                <a:latin typeface="Overpass" pitchFamily="2" charset="0"/>
              </a:rPr>
              <a:t> possible</a:t>
            </a:r>
          </a:p>
          <a:p>
            <a:endParaRPr lang="en-DE" sz="2200" dirty="0">
              <a:solidFill>
                <a:schemeClr val="bg1"/>
              </a:solidFill>
              <a:latin typeface="Overpass" pitchFamily="2" charset="0"/>
            </a:endParaRPr>
          </a:p>
        </p:txBody>
      </p:sp>
      <p:pic>
        <p:nvPicPr>
          <p:cNvPr id="5" name="image40.png">
            <a:extLst>
              <a:ext uri="{FF2B5EF4-FFF2-40B4-BE49-F238E27FC236}">
                <a16:creationId xmlns:a16="http://schemas.microsoft.com/office/drawing/2014/main" id="{7D707BF1-A346-4D9F-809E-43E1E16C778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823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95251-B0F5-4E36-A0B9-42DE3A33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Steps</a:t>
            </a:r>
            <a:r>
              <a:rPr lang="de-DE" dirty="0"/>
              <a:t> (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)</a:t>
            </a:r>
          </a:p>
        </p:txBody>
      </p:sp>
      <p:pic>
        <p:nvPicPr>
          <p:cNvPr id="5" name="image40.png">
            <a:extLst>
              <a:ext uri="{FF2B5EF4-FFF2-40B4-BE49-F238E27FC236}">
                <a16:creationId xmlns:a16="http://schemas.microsoft.com/office/drawing/2014/main" id="{8240486F-676D-4D79-9914-63C649C8180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54BFBA-63B8-4424-A6CF-7E74EEA96295}"/>
              </a:ext>
            </a:extLst>
          </p:cNvPr>
          <p:cNvSpPr txBox="1">
            <a:spLocks/>
          </p:cNvSpPr>
          <p:nvPr/>
        </p:nvSpPr>
        <p:spPr>
          <a:xfrm>
            <a:off x="630808" y="1475595"/>
            <a:ext cx="7428311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  <a:latin typeface="+mj-lt"/>
              </a:rPr>
              <a:t>Main principle of HammerHAI: No re-invention of the wheel, make things as quick as possible available. Users drive the evolution!</a:t>
            </a:r>
          </a:p>
          <a:p>
            <a:pPr marL="0" indent="0">
              <a:buNone/>
            </a:pPr>
            <a:endParaRPr lang="en-GB" sz="2500" dirty="0">
              <a:solidFill>
                <a:schemeClr val="bg1"/>
              </a:solidFill>
              <a:latin typeface="+mj-lt"/>
            </a:endParaRPr>
          </a:p>
          <a:p>
            <a:r>
              <a:rPr lang="en-GB" sz="2200" dirty="0" err="1">
                <a:solidFill>
                  <a:schemeClr val="bg1"/>
                </a:solidFill>
                <a:latin typeface="+mj-lt"/>
              </a:rPr>
              <a:t>KafkaLM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22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https://kafkalm.com/kafka-3.1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GB" sz="2200" b="1" dirty="0">
                <a:solidFill>
                  <a:schemeClr val="bg1"/>
                </a:solidFill>
                <a:latin typeface="+mj-lt"/>
              </a:rPr>
              <a:t>Seedbox.ai 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trained multi-lingual LLMs on Hunter</a:t>
            </a:r>
          </a:p>
          <a:p>
            <a:pPr lvl="1"/>
            <a:r>
              <a:rPr lang="en-GB" sz="2200" dirty="0">
                <a:solidFill>
                  <a:schemeClr val="bg1"/>
                </a:solidFill>
                <a:latin typeface="+mj-lt"/>
              </a:rPr>
              <a:t>KafkaLM-8B and KafkaLM-70B</a:t>
            </a:r>
          </a:p>
          <a:p>
            <a:pPr lvl="1"/>
            <a:r>
              <a:rPr lang="en-GB" sz="2200" b="1" dirty="0">
                <a:solidFill>
                  <a:schemeClr val="bg1"/>
                </a:solidFill>
                <a:latin typeface="+mj-lt"/>
              </a:rPr>
              <a:t>24 languages 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supported</a:t>
            </a:r>
          </a:p>
          <a:p>
            <a:r>
              <a:rPr lang="en-DE" sz="2200" dirty="0">
                <a:solidFill>
                  <a:schemeClr val="bg1"/>
                </a:solidFill>
                <a:latin typeface="+mj-lt"/>
              </a:rPr>
              <a:t>Workload is </a:t>
            </a:r>
            <a:r>
              <a:rPr lang="en-GB" sz="2200" dirty="0">
                <a:solidFill>
                  <a:schemeClr val="bg1"/>
                </a:solidFill>
                <a:latin typeface="+mj-lt"/>
              </a:rPr>
              <a:t>about 30 hours on 32x AMD MI300A</a:t>
            </a:r>
          </a:p>
          <a:p>
            <a:r>
              <a:rPr lang="en-GB" sz="2200" dirty="0">
                <a:solidFill>
                  <a:schemeClr val="bg1"/>
                </a:solidFill>
                <a:latin typeface="+mj-lt"/>
              </a:rPr>
              <a:t>Pre-HammerHAI Action to validate service provisioning to </a:t>
            </a:r>
            <a:r>
              <a:rPr lang="en-GB" sz="2200" dirty="0" err="1">
                <a:solidFill>
                  <a:schemeClr val="bg1"/>
                </a:solidFill>
                <a:latin typeface="+mj-lt"/>
              </a:rPr>
              <a:t>Startups</a:t>
            </a:r>
            <a:endParaRPr lang="de-DE" sz="2200" dirty="0">
              <a:solidFill>
                <a:schemeClr val="bg1"/>
              </a:solidFill>
              <a:latin typeface="+mj-lt"/>
            </a:endParaRPr>
          </a:p>
          <a:p>
            <a:pPr lvl="1"/>
            <a:endParaRPr lang="en-GB" sz="2200" dirty="0">
              <a:solidFill>
                <a:schemeClr val="bg1"/>
              </a:solidFill>
              <a:latin typeface="Overpass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9FC5BC3-EFF6-46B1-82B1-F953B998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1582" y="1733014"/>
            <a:ext cx="1795489" cy="1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LRS Hunter ©Julian Holzwarth">
            <a:extLst>
              <a:ext uri="{FF2B5EF4-FFF2-40B4-BE49-F238E27FC236}">
                <a16:creationId xmlns:a16="http://schemas.microsoft.com/office/drawing/2014/main" id="{F1B0AB93-8847-4BC0-ADDF-3E8AB67C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1" y="3533614"/>
            <a:ext cx="3593170" cy="23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EB7F8C-42CC-4B04-B138-FCDABCF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1" y="1733013"/>
            <a:ext cx="1800600" cy="1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1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00A92-3717-4938-BF0E-B4AFBFB6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Goal: </a:t>
            </a:r>
            <a:r>
              <a:rPr lang="en-DE" dirty="0"/>
              <a:t>GenAI Platform for HammerHAI</a:t>
            </a:r>
            <a:endParaRPr lang="de-DE" dirty="0"/>
          </a:p>
        </p:txBody>
      </p:sp>
      <p:pic>
        <p:nvPicPr>
          <p:cNvPr id="4" name="image40.png">
            <a:extLst>
              <a:ext uri="{FF2B5EF4-FFF2-40B4-BE49-F238E27FC236}">
                <a16:creationId xmlns:a16="http://schemas.microsoft.com/office/drawing/2014/main" id="{85353BD6-FD2E-467E-8218-77A36F91D4E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2478AF-4C38-4EDD-87F6-F2ACAEC5F70B}"/>
              </a:ext>
            </a:extLst>
          </p:cNvPr>
          <p:cNvSpPr txBox="1">
            <a:spLocks/>
          </p:cNvSpPr>
          <p:nvPr/>
        </p:nvSpPr>
        <p:spPr>
          <a:xfrm>
            <a:off x="630809" y="1780392"/>
            <a:ext cx="5465191" cy="412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Secure AI Platform for SMEs</a:t>
            </a:r>
            <a:endParaRPr lang="en-US" sz="2200" dirty="0">
              <a:solidFill>
                <a:schemeClr val="bg1"/>
              </a:solidFill>
              <a:latin typeface="+mj-lt"/>
              <a:ea typeface="MS Gothic" panose="020B0609070205080204" pitchFamily="49" charset="-128"/>
            </a:endParaRP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Hosting of AI models for </a:t>
            </a:r>
            <a:r>
              <a:rPr lang="en-DE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inference</a:t>
            </a:r>
            <a:endParaRPr lang="en-US" sz="2200" dirty="0">
              <a:solidFill>
                <a:schemeClr val="bg1"/>
              </a:solidFill>
              <a:latin typeface="+mj-lt"/>
              <a:ea typeface="MS Gothic" panose="020B0609070205080204" pitchFamily="49" charset="-128"/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Cost-efficient and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secure access </a:t>
            </a:r>
            <a:r>
              <a:rPr lang="en-US" sz="2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to supercomputing resources</a:t>
            </a:r>
            <a:endParaRPr lang="en-DE" sz="2200" dirty="0">
              <a:solidFill>
                <a:schemeClr val="bg1"/>
              </a:solidFill>
              <a:latin typeface="+mj-lt"/>
              <a:ea typeface="MS Gothic" panose="020B0609070205080204" pitchFamily="49" charset="-128"/>
            </a:endParaRP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Local hosting </a:t>
            </a:r>
            <a:r>
              <a:rPr lang="en-US" sz="2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for secure handling of proprietary and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sensitive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dat</a:t>
            </a:r>
            <a:r>
              <a:rPr lang="en-DE" sz="2200" b="1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a</a:t>
            </a:r>
          </a:p>
          <a:p>
            <a:pPr lvl="1"/>
            <a:r>
              <a:rPr lang="en-DE" sz="2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</a:rPr>
              <a:t>Partnership with Seedbox.ai</a:t>
            </a:r>
            <a:endParaRPr lang="de-DE" sz="2200" dirty="0">
              <a:solidFill>
                <a:schemeClr val="bg1"/>
              </a:solidFill>
              <a:latin typeface="+mj-lt"/>
              <a:ea typeface="MS Gothic" panose="020B0609070205080204" pitchFamily="49" charset="-128"/>
            </a:endParaRPr>
          </a:p>
          <a:p>
            <a:endParaRPr lang="en-DE" sz="2200" dirty="0">
              <a:solidFill>
                <a:schemeClr val="bg1"/>
              </a:solidFill>
              <a:latin typeface="Overpass" pitchFamily="2" charset="0"/>
            </a:endParaRPr>
          </a:p>
          <a:p>
            <a:endParaRPr lang="de-DE" sz="2200" dirty="0">
              <a:solidFill>
                <a:schemeClr val="bg1"/>
              </a:solidFill>
              <a:latin typeface="Overpass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C04AE3-0592-4F4E-84CD-3FF6EACA2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222" y="1211580"/>
            <a:ext cx="588959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6B49D-DBCD-4A19-A710-4B3E89CB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234"/>
            <a:ext cx="10515600" cy="1325563"/>
          </a:xfrm>
        </p:spPr>
        <p:txBody>
          <a:bodyPr/>
          <a:lstStyle/>
          <a:p>
            <a:r>
              <a:rPr lang="de-DE" dirty="0"/>
              <a:t>Goal: First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stories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quick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</p:txBody>
      </p:sp>
      <p:pic>
        <p:nvPicPr>
          <p:cNvPr id="4" name="image40.png">
            <a:extLst>
              <a:ext uri="{FF2B5EF4-FFF2-40B4-BE49-F238E27FC236}">
                <a16:creationId xmlns:a16="http://schemas.microsoft.com/office/drawing/2014/main" id="{F82761F2-90F7-4847-9CCA-184A49FDF1B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5" y="6019799"/>
            <a:ext cx="860013" cy="661029"/>
          </a:xfrm>
          <a:prstGeom prst="rect">
            <a:avLst/>
          </a:prstGeom>
          <a:ln/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5D6A472-9537-40A7-8055-E6DDE470C01C}"/>
              </a:ext>
            </a:extLst>
          </p:cNvPr>
          <p:cNvSpPr txBox="1">
            <a:spLocks/>
          </p:cNvSpPr>
          <p:nvPr/>
        </p:nvSpPr>
        <p:spPr>
          <a:xfrm>
            <a:off x="630809" y="1780392"/>
            <a:ext cx="7113600" cy="41293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Services in </a:t>
            </a:r>
            <a:r>
              <a:rPr lang="de-DE" dirty="0" err="1">
                <a:solidFill>
                  <a:schemeClr val="bg1"/>
                </a:solidFill>
              </a:rPr>
              <a:t>creation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collaboration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Seedbox.AI):</a:t>
            </a:r>
          </a:p>
          <a:p>
            <a:pPr lvl="1"/>
            <a:r>
              <a:rPr lang="de-DE" dirty="0" err="1">
                <a:solidFill>
                  <a:schemeClr val="bg1"/>
                </a:solidFill>
              </a:rPr>
              <a:t>Inference</a:t>
            </a:r>
            <a:r>
              <a:rPr lang="de-DE" dirty="0">
                <a:solidFill>
                  <a:schemeClr val="bg1"/>
                </a:solidFill>
              </a:rPr>
              <a:t> API: 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A simple API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talk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SOTA open source </a:t>
            </a:r>
            <a:r>
              <a:rPr lang="de-DE" dirty="0" err="1">
                <a:solidFill>
                  <a:schemeClr val="bg1"/>
                </a:solidFill>
              </a:rPr>
              <a:t>models</a:t>
            </a:r>
            <a:endParaRPr lang="de-DE" dirty="0">
              <a:solidFill>
                <a:schemeClr val="bg1"/>
              </a:solidFill>
            </a:endParaRPr>
          </a:p>
          <a:p>
            <a:pPr lvl="2"/>
            <a:r>
              <a:rPr lang="de-DE" dirty="0" err="1">
                <a:solidFill>
                  <a:schemeClr val="bg1"/>
                </a:solidFill>
              </a:rPr>
              <a:t>Painless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access</a:t>
            </a:r>
            <a:endParaRPr lang="de-DE" dirty="0">
              <a:solidFill>
                <a:schemeClr val="bg1"/>
              </a:solidFill>
            </a:endParaRPr>
          </a:p>
          <a:p>
            <a:pPr lvl="2"/>
            <a:r>
              <a:rPr lang="de-DE" dirty="0">
                <a:solidFill>
                  <a:schemeClr val="bg1"/>
                </a:solidFill>
              </a:rPr>
              <a:t>OpenAI-</a:t>
            </a:r>
            <a:r>
              <a:rPr lang="de-DE" dirty="0" err="1">
                <a:solidFill>
                  <a:schemeClr val="bg1"/>
                </a:solidFill>
              </a:rPr>
              <a:t>compatible</a:t>
            </a:r>
            <a:r>
              <a:rPr lang="de-DE" dirty="0">
                <a:solidFill>
                  <a:schemeClr val="bg1"/>
                </a:solidFill>
              </a:rPr>
              <a:t> API​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Seedbox Automodel: </a:t>
            </a:r>
            <a:r>
              <a:rPr lang="en-US" dirty="0">
                <a:solidFill>
                  <a:schemeClr val="bg1"/>
                </a:solidFill>
              </a:rPr>
              <a:t>a custom-trained classifier will figure out the best model to use regarding cost-to-quality.​</a:t>
            </a:r>
          </a:p>
          <a:p>
            <a:pPr lvl="2"/>
            <a:r>
              <a:rPr lang="de-DE" dirty="0" err="1">
                <a:solidFill>
                  <a:schemeClr val="bg1"/>
                </a:solidFill>
              </a:rPr>
              <a:t>Available</a:t>
            </a:r>
            <a:r>
              <a:rPr lang="de-DE" dirty="0">
                <a:solidFill>
                  <a:schemeClr val="bg1"/>
                </a:solidFill>
              </a:rPr>
              <a:t> Models (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now</a:t>
            </a:r>
            <a:r>
              <a:rPr lang="de-DE" dirty="0">
                <a:solidFill>
                  <a:schemeClr val="bg1"/>
                </a:solidFill>
              </a:rPr>
              <a:t>): </a:t>
            </a:r>
            <a:r>
              <a:rPr lang="de-DE" dirty="0" err="1">
                <a:solidFill>
                  <a:schemeClr val="bg1"/>
                </a:solidFill>
              </a:rPr>
              <a:t>Llama</a:t>
            </a:r>
            <a:r>
              <a:rPr lang="de-DE" dirty="0">
                <a:solidFill>
                  <a:schemeClr val="bg1"/>
                </a:solidFill>
              </a:rPr>
              <a:t> 3.1 Family, Phi 2 Family, </a:t>
            </a:r>
            <a:r>
              <a:rPr lang="de-DE" dirty="0" err="1">
                <a:solidFill>
                  <a:schemeClr val="bg1"/>
                </a:solidFill>
              </a:rPr>
              <a:t>Qwen</a:t>
            </a:r>
            <a:r>
              <a:rPr lang="de-DE" dirty="0">
                <a:solidFill>
                  <a:schemeClr val="bg1"/>
                </a:solidFill>
              </a:rPr>
              <a:t> 2 Family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Service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released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showcase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HammerHAI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endParaRPr lang="de-DE" dirty="0">
              <a:solidFill>
                <a:schemeClr val="bg1"/>
              </a:solidFill>
            </a:endParaRPr>
          </a:p>
          <a:p>
            <a:pPr lvl="2"/>
            <a:r>
              <a:rPr lang="de-DE" dirty="0">
                <a:solidFill>
                  <a:schemeClr val="bg1"/>
                </a:solidFill>
              </a:rPr>
              <a:t>Commercial </a:t>
            </a:r>
            <a:r>
              <a:rPr lang="de-DE" dirty="0" err="1">
                <a:solidFill>
                  <a:schemeClr val="bg1"/>
                </a:solidFill>
              </a:rPr>
              <a:t>access</a:t>
            </a:r>
            <a:r>
              <a:rPr lang="de-DE" dirty="0">
                <a:solidFill>
                  <a:schemeClr val="bg1"/>
                </a:solidFill>
              </a:rPr>
              <a:t> will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possible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Demo </a:t>
            </a:r>
            <a:r>
              <a:rPr lang="de-DE" dirty="0" err="1">
                <a:solidFill>
                  <a:schemeClr val="bg1"/>
                </a:solidFill>
              </a:rPr>
              <a:t>planned</a:t>
            </a:r>
            <a:r>
              <a:rPr lang="de-DE" dirty="0">
                <a:solidFill>
                  <a:schemeClr val="bg1"/>
                </a:solidFill>
              </a:rPr>
              <a:t> at ISC 2025</a:t>
            </a:r>
          </a:p>
          <a:p>
            <a:pPr lvl="2"/>
            <a:endParaRPr lang="de-DE" dirty="0">
              <a:solidFill>
                <a:schemeClr val="bg1"/>
              </a:solidFill>
            </a:endParaRPr>
          </a:p>
          <a:p>
            <a:pPr lvl="2"/>
            <a:endParaRPr lang="de-DE" dirty="0">
              <a:solidFill>
                <a:schemeClr val="bg1"/>
              </a:solidFill>
            </a:endParaRPr>
          </a:p>
          <a:p>
            <a:pPr lvl="1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8241A4C-3D78-4F0E-B281-D75ECD37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022" y="1662979"/>
            <a:ext cx="3270984" cy="39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61C76"/>
      </a:dk2>
      <a:lt2>
        <a:srgbClr val="FFFFFF"/>
      </a:lt2>
      <a:accent1>
        <a:srgbClr val="061C76"/>
      </a:accent1>
      <a:accent2>
        <a:srgbClr val="1A3EAA"/>
      </a:accent2>
      <a:accent3>
        <a:srgbClr val="FFC000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1" ma:contentTypeDescription="Create a new document." ma:contentTypeScope="" ma:versionID="2d90d388cac602ef767b01f3e2fb3ce7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568a6ae81556c89371b695ff50b0fb7b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lcf76f155ced4ddcb4097134ff3c332f xmlns="17615853-7f91-438f-9534-afd54aeb325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1B748-E61C-45DC-A262-A903289A2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15853-7f91-438f-9534-afd54aeb325b"/>
    <ds:schemaRef ds:uri="4f61047b-3b18-41b7-9c13-88e2fbe1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86385-9EEA-409E-B9E5-BAB78E14E40F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f61047b-3b18-41b7-9c13-88e2fbe1b5d2"/>
    <ds:schemaRef ds:uri="17615853-7f91-438f-9534-afd54aeb325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D071968-019C-4AF2-BB4E-F64809DFA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 theme</Template>
  <TotalTime>0</TotalTime>
  <Words>683</Words>
  <Application>Microsoft Office PowerPoint</Application>
  <PresentationFormat>Breitbild</PresentationFormat>
  <Paragraphs>82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-apple-system</vt:lpstr>
      <vt:lpstr>Aptos</vt:lpstr>
      <vt:lpstr>Arial</vt:lpstr>
      <vt:lpstr>Calibri</vt:lpstr>
      <vt:lpstr>Calibri Light</vt:lpstr>
      <vt:lpstr>Calibri, sans-serif</vt:lpstr>
      <vt:lpstr>Overpass</vt:lpstr>
      <vt:lpstr>Wingdings</vt:lpstr>
      <vt:lpstr>Office Theme</vt:lpstr>
      <vt:lpstr>THE EUROPEAN HIGH PERFORMANCE COMPUTING ​ JOINT UNDERTAKING </vt:lpstr>
      <vt:lpstr>Germany’s First AI Factory for Industry and Academia</vt:lpstr>
      <vt:lpstr>Expected AI User Requirements</vt:lpstr>
      <vt:lpstr>User Support Services</vt:lpstr>
      <vt:lpstr>HammerHAI Goal: Support the entire AI Lifecycle</vt:lpstr>
      <vt:lpstr>HammerHAI Infrastructure</vt:lpstr>
      <vt:lpstr>First Steps (preparation phase)</vt:lpstr>
      <vt:lpstr>Goal: GenAI Platform for HammerHAI</vt:lpstr>
      <vt:lpstr>Goal: First success stories as quick as possible</vt:lpstr>
      <vt:lpstr>Conclusion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HIGH-PERFORMANCE COMPUTING (EUROHPC) JOINT UNDERTAKING   ANDERS DAM JENSEN</dc:title>
  <dc:creator>LEBEAUX Elise</dc:creator>
  <cp:lastModifiedBy>Bastian Koller</cp:lastModifiedBy>
  <cp:revision>86</cp:revision>
  <dcterms:created xsi:type="dcterms:W3CDTF">2022-03-16T15:41:54Z</dcterms:created>
  <dcterms:modified xsi:type="dcterms:W3CDTF">2025-05-19T19:43:33Z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  <property fmtid="{D5CDD505-2E9C-101B-9397-08002B2CF9AE}" pid="3" name="MediaServiceImageTags">
    <vt:lpwstr/>
  </property>
</Properties>
</file>