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sldIdLst>
    <p:sldId id="260" r:id="rId5"/>
    <p:sldId id="302" r:id="rId6"/>
    <p:sldId id="304" r:id="rId7"/>
    <p:sldId id="305" r:id="rId8"/>
    <p:sldId id="306" r:id="rId9"/>
    <p:sldId id="307" r:id="rId10"/>
    <p:sldId id="309" r:id="rId11"/>
    <p:sldId id="310" r:id="rId12"/>
    <p:sldId id="311" r:id="rId13"/>
    <p:sldId id="308" r:id="rId14"/>
    <p:sldId id="312" r:id="rId15"/>
  </p:sldIdLst>
  <p:sldSz cx="12192000" cy="6858000"/>
  <p:notesSz cx="6858000" cy="9144000"/>
  <p:defaultTextStyle>
    <a:defPPr>
      <a:defRPr lang="en-150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F632BB7-0A16-4DF9-8FFC-8401600525AB}">
          <p14:sldIdLst>
            <p14:sldId id="260"/>
            <p14:sldId id="302"/>
            <p14:sldId id="304"/>
            <p14:sldId id="305"/>
            <p14:sldId id="306"/>
            <p14:sldId id="307"/>
            <p14:sldId id="309"/>
            <p14:sldId id="310"/>
            <p14:sldId id="311"/>
            <p14:sldId id="308"/>
            <p14:sldId id="31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3E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3" d="100"/>
          <a:sy n="83" d="100"/>
        </p:scale>
        <p:origin x="658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0BB459-A3F6-4755-ABC6-B62C73485F29}" type="datetimeFigureOut">
              <a:rPr lang="en-GB" smtClean="0"/>
              <a:t>19/05/2025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F0C4CE-6B45-4FEA-ADF1-39DA58B9B9BE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89711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gradFill>
          <a:gsLst>
            <a:gs pos="12245">
              <a:srgbClr val="1A3EAA"/>
            </a:gs>
            <a:gs pos="27000">
              <a:srgbClr val="1A3EAA">
                <a:lumMod val="100000"/>
              </a:srgbClr>
            </a:gs>
            <a:gs pos="48000">
              <a:srgbClr val="182E6F"/>
            </a:gs>
            <a:gs pos="100000">
              <a:srgbClr val="151D33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>
            <a:extLst>
              <a:ext uri="{FF2B5EF4-FFF2-40B4-BE49-F238E27FC236}">
                <a16:creationId xmlns:a16="http://schemas.microsoft.com/office/drawing/2014/main" id="{49161183-4F1B-F6F2-2218-3ADCA684674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alphaModFix amt="41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987"/>
                    </a14:imgEffect>
                    <a14:imgEffect>
                      <a14:saturation sat="1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672259" y="1445706"/>
            <a:ext cx="13536517" cy="7306408"/>
          </a:xfrm>
          <a:prstGeom prst="rect">
            <a:avLst/>
          </a:prstGeom>
          <a:noFill/>
          <a:ln>
            <a:noFill/>
          </a:ln>
          <a:effectLst>
            <a:outerShdw blurRad="50800" dist="50800" dir="5400000" algn="ctr" rotWithShape="0">
              <a:srgbClr val="000000"/>
            </a:outerShdw>
            <a:softEdge rad="685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BA70FB-90C3-468E-BD08-BC1920E4091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459705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44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  <a:endParaRPr lang="en-15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B222D1-0287-4558-949B-03017CC34F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61304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150"/>
          </a:p>
        </p:txBody>
      </p:sp>
      <p:pic>
        <p:nvPicPr>
          <p:cNvPr id="5" name="Picture 4" descr="A logo with white stars&#10;&#10;AI-generated content may be incorrect.">
            <a:extLst>
              <a:ext uri="{FF2B5EF4-FFF2-40B4-BE49-F238E27FC236}">
                <a16:creationId xmlns:a16="http://schemas.microsoft.com/office/drawing/2014/main" id="{1B5CD4FD-E6EB-69B0-C451-577770AAED5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6554" y="5517066"/>
            <a:ext cx="1435446" cy="1433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670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E9E0A-28FA-4F01-A21E-344216D156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44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15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ADC50D-253A-470F-9B46-7A2619F50A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83174" cy="43513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150" dirty="0"/>
          </a:p>
        </p:txBody>
      </p:sp>
      <p:pic>
        <p:nvPicPr>
          <p:cNvPr id="5" name="Picture 4" descr="A logo with white stars&#10;&#10;AI-generated content may be incorrect.">
            <a:extLst>
              <a:ext uri="{FF2B5EF4-FFF2-40B4-BE49-F238E27FC236}">
                <a16:creationId xmlns:a16="http://schemas.microsoft.com/office/drawing/2014/main" id="{5D81D3AB-D441-ACFE-8570-4E7B23523C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6554" y="5517066"/>
            <a:ext cx="1435446" cy="1433398"/>
          </a:xfrm>
          <a:prstGeom prst="rect">
            <a:avLst/>
          </a:prstGeom>
        </p:spPr>
      </p:pic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B6035C82-C0D4-E982-1CC5-6CB57F7531B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8276" y="5797996"/>
            <a:ext cx="1008062" cy="8715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your logo</a:t>
            </a:r>
          </a:p>
        </p:txBody>
      </p:sp>
    </p:spTree>
    <p:extLst>
      <p:ext uri="{BB962C8B-B14F-4D97-AF65-F5344CB8AC3E}">
        <p14:creationId xmlns:p14="http://schemas.microsoft.com/office/powerpoint/2010/main" val="6540479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irst or la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4855C33-66F3-DA9A-B75D-9B416CE76E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67146" y="-1752661"/>
            <a:ext cx="12926292" cy="8610661"/>
          </a:xfrm>
          <a:prstGeom prst="rect">
            <a:avLst/>
          </a:prstGeom>
        </p:spPr>
      </p:pic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8662A40F-D163-0422-4418-33DE03B75C9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7228" y="5874328"/>
            <a:ext cx="2717543" cy="738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691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35C5D6-F2C7-B4E5-6A0A-979606B85D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 dirty="0"/>
              <a:t>Add title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8646FC-4470-DEDD-6BE8-560B261155C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33475" y="2138662"/>
            <a:ext cx="3657600" cy="39258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 dirty="0"/>
              <a:t>Click to add text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3E671D7E-307C-0AD8-474C-17BD0750CF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830888" y="2424113"/>
            <a:ext cx="5227637" cy="335597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pic>
        <p:nvPicPr>
          <p:cNvPr id="7" name="Picture 6" descr="A logo with white stars&#10;&#10;AI-generated content may be incorrect.">
            <a:extLst>
              <a:ext uri="{FF2B5EF4-FFF2-40B4-BE49-F238E27FC236}">
                <a16:creationId xmlns:a16="http://schemas.microsoft.com/office/drawing/2014/main" id="{FC4EAE36-EFB1-80E8-BA81-AE38199DDC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6554" y="5517066"/>
            <a:ext cx="1435446" cy="1433398"/>
          </a:xfrm>
          <a:prstGeom prst="rect">
            <a:avLst/>
          </a:prstGeom>
        </p:spPr>
      </p:pic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D9B41E9E-89A7-F5B5-05C9-6B756F30BAC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98276" y="5797996"/>
            <a:ext cx="1008062" cy="8715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your logo</a:t>
            </a:r>
          </a:p>
        </p:txBody>
      </p:sp>
    </p:spTree>
    <p:extLst>
      <p:ext uri="{BB962C8B-B14F-4D97-AF65-F5344CB8AC3E}">
        <p14:creationId xmlns:p14="http://schemas.microsoft.com/office/powerpoint/2010/main" val="30744320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000994-3959-EE16-CE4B-81E2A32AC6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Add title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5168DDCE-4D01-1272-98B0-8231DD4472FA}"/>
              </a:ext>
            </a:extLst>
          </p:cNvPr>
          <p:cNvSpPr>
            <a:spLocks noGrp="1"/>
          </p:cNvSpPr>
          <p:nvPr>
            <p:ph type="tbl" sz="quarter" idx="10"/>
          </p:nvPr>
        </p:nvSpPr>
        <p:spPr>
          <a:xfrm>
            <a:off x="1104900" y="2233613"/>
            <a:ext cx="9729788" cy="3986212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pic>
        <p:nvPicPr>
          <p:cNvPr id="5" name="Picture 4" descr="A logo with white stars&#10;&#10;AI-generated content may be incorrect.">
            <a:extLst>
              <a:ext uri="{FF2B5EF4-FFF2-40B4-BE49-F238E27FC236}">
                <a16:creationId xmlns:a16="http://schemas.microsoft.com/office/drawing/2014/main" id="{93576E49-306B-6C86-3571-8ECE1A47588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6554" y="5517066"/>
            <a:ext cx="1435446" cy="1433398"/>
          </a:xfrm>
          <a:prstGeom prst="rect">
            <a:avLst/>
          </a:prstGeom>
        </p:spPr>
      </p:pic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399CE122-EA9E-99C2-B6DB-03469CDDCD32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8276" y="5797996"/>
            <a:ext cx="1008062" cy="8715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your logo</a:t>
            </a:r>
          </a:p>
        </p:txBody>
      </p:sp>
    </p:spTree>
    <p:extLst>
      <p:ext uri="{BB962C8B-B14F-4D97-AF65-F5344CB8AC3E}">
        <p14:creationId xmlns:p14="http://schemas.microsoft.com/office/powerpoint/2010/main" val="3574881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10E841-EFBF-861D-9057-6D53D6A0CD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Add title</a:t>
            </a:r>
          </a:p>
        </p:txBody>
      </p:sp>
      <p:pic>
        <p:nvPicPr>
          <p:cNvPr id="3" name="Picture 2" descr="A logo with white stars&#10;&#10;AI-generated content may be incorrect.">
            <a:extLst>
              <a:ext uri="{FF2B5EF4-FFF2-40B4-BE49-F238E27FC236}">
                <a16:creationId xmlns:a16="http://schemas.microsoft.com/office/drawing/2014/main" id="{15D191A7-EE1D-A75F-BE83-219D2C87A8F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6554" y="5517066"/>
            <a:ext cx="1435446" cy="1433398"/>
          </a:xfrm>
          <a:prstGeom prst="rect">
            <a:avLst/>
          </a:prstGeom>
        </p:spPr>
      </p:pic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00D3A744-556E-4136-0B84-E4E3115ABEA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8276" y="5797996"/>
            <a:ext cx="1008062" cy="8715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1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Insert your logo</a:t>
            </a:r>
          </a:p>
        </p:txBody>
      </p:sp>
    </p:spTree>
    <p:extLst>
      <p:ext uri="{BB962C8B-B14F-4D97-AF65-F5344CB8AC3E}">
        <p14:creationId xmlns:p14="http://schemas.microsoft.com/office/powerpoint/2010/main" val="4017785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2245">
              <a:srgbClr val="1A3EAA"/>
            </a:gs>
            <a:gs pos="27000">
              <a:srgbClr val="1A3EAA">
                <a:lumMod val="100000"/>
              </a:srgbClr>
            </a:gs>
            <a:gs pos="39000">
              <a:srgbClr val="182E6F"/>
            </a:gs>
            <a:gs pos="100000">
              <a:srgbClr val="151D33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D223226B-D1D8-46D7-8E67-389D28CFF3A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45486" y="155554"/>
            <a:ext cx="1907178" cy="51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997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150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edin.com/company/hammerhai" TargetMode="External"/><Relationship Id="rId2" Type="http://schemas.openxmlformats.org/officeDocument/2006/relationships/hyperlink" Target="http://www.hammerhai.eu/" TargetMode="External"/><Relationship Id="rId1" Type="http://schemas.openxmlformats.org/officeDocument/2006/relationships/slideLayout" Target="../slideLayouts/slideLayout6.xml"/><Relationship Id="rId5" Type="http://schemas.openxmlformats.org/officeDocument/2006/relationships/hyperlink" Target="http://www.hlrs.de/" TargetMode="Externa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kafkalm.com/kafka-3.1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47E6E-8EF4-5C47-9F9F-6D685983F97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2226" y="182"/>
            <a:ext cx="12205631" cy="1530360"/>
          </a:xfrm>
          <a:prstGeom prst="rect">
            <a:avLst/>
          </a:prstGeom>
          <a:solidFill>
            <a:schemeClr val="tx2">
              <a:alpha val="44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n-US" b="1" i="0" u="none" strike="noStrike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THE EUROPEAN HIGH PERFORMANCE COMPUTING </a:t>
            </a:r>
            <a: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​</a:t>
            </a:r>
            <a:br>
              <a:rPr lang="en-US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</a:br>
            <a:r>
              <a:rPr lang="en-US" b="1" i="0" u="none" strike="noStrike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JOINT UNDERTAKING </a:t>
            </a:r>
            <a:endParaRPr lang="es-E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C66BD8F8-2E2D-8864-B36B-50FBFD8DD106}"/>
              </a:ext>
            </a:extLst>
          </p:cNvPr>
          <p:cNvSpPr txBox="1">
            <a:spLocks/>
          </p:cNvSpPr>
          <p:nvPr/>
        </p:nvSpPr>
        <p:spPr>
          <a:xfrm>
            <a:off x="3283" y="3430100"/>
            <a:ext cx="12187270" cy="1539540"/>
          </a:xfrm>
          <a:prstGeom prst="rect">
            <a:avLst/>
          </a:prstGeom>
          <a:solidFill>
            <a:schemeClr val="tx2">
              <a:alpha val="44000"/>
            </a:schemeClr>
          </a:solidFill>
        </p:spPr>
        <p:txBody>
          <a:bodyPr lIns="91440" tIns="45720" rIns="91440" bIns="45720" anchor="t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AI Factories : Open for Business</a:t>
            </a:r>
          </a:p>
          <a:p>
            <a:pPr algn="ctr"/>
            <a:r>
              <a:rPr lang="en-US" sz="40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Germany’s First AI Factory for Industry </a:t>
            </a:r>
          </a:p>
          <a:p>
            <a:pPr algn="ctr"/>
            <a:r>
              <a:rPr lang="en-US" sz="4000" b="1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and Academia </a:t>
            </a:r>
            <a:endParaRPr lang="en-US" b="1" dirty="0">
              <a:solidFill>
                <a:schemeClr val="bg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E2F69C-E619-2480-DFD0-F36859679721}"/>
              </a:ext>
            </a:extLst>
          </p:cNvPr>
          <p:cNvSpPr txBox="1"/>
          <p:nvPr/>
        </p:nvSpPr>
        <p:spPr>
          <a:xfrm>
            <a:off x="9002544" y="5851501"/>
            <a:ext cx="3840078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sz="2400" dirty="0">
                <a:solidFill>
                  <a:schemeClr val="bg1"/>
                </a:solidFill>
                <a:ea typeface="Calibri"/>
                <a:cs typeface="Calibri"/>
              </a:rPr>
              <a:t>Webinar</a:t>
            </a:r>
          </a:p>
          <a:p>
            <a:r>
              <a:rPr lang="en-GB" sz="2400" dirty="0">
                <a:solidFill>
                  <a:schemeClr val="bg1"/>
                </a:solidFill>
                <a:ea typeface="Calibri"/>
                <a:cs typeface="Calibri"/>
              </a:rPr>
              <a:t>20 May 2025 </a:t>
            </a:r>
          </a:p>
        </p:txBody>
      </p:sp>
      <p:pic>
        <p:nvPicPr>
          <p:cNvPr id="7" name="Picture 6" descr="A logo with white stars on a black background&#10;&#10;AI-generated content may be incorrect.">
            <a:extLst>
              <a:ext uri="{FF2B5EF4-FFF2-40B4-BE49-F238E27FC236}">
                <a16:creationId xmlns:a16="http://schemas.microsoft.com/office/drawing/2014/main" id="{7A9961F9-9E78-E7E2-28D7-ACFB94F289A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5911" y="3106527"/>
            <a:ext cx="2178471" cy="2178127"/>
          </a:xfrm>
          <a:prstGeom prst="rect">
            <a:avLst/>
          </a:prstGeom>
        </p:spPr>
      </p:pic>
      <p:pic>
        <p:nvPicPr>
          <p:cNvPr id="6" name="image40.png">
            <a:extLst>
              <a:ext uri="{FF2B5EF4-FFF2-40B4-BE49-F238E27FC236}">
                <a16:creationId xmlns:a16="http://schemas.microsoft.com/office/drawing/2014/main" id="{91007EB7-49FF-44DD-94D5-3CAF61A3EBD2}"/>
              </a:ext>
            </a:extLst>
          </p:cNvPr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5799" y="1438884"/>
            <a:ext cx="2341681" cy="1829429"/>
          </a:xfrm>
          <a:prstGeom prst="rect">
            <a:avLst/>
          </a:prstGeom>
          <a:ln/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D3533EDB-59E7-4CDD-B244-4BCC410929E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33393" y="2083022"/>
            <a:ext cx="1872210" cy="577497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EC6C5A36-8DA8-4B50-B61D-59B2CD655EA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1284" y="2777722"/>
            <a:ext cx="1924319" cy="409632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7D0C9B6F-39D8-4E2F-B1F1-2163A12E26D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05284" y="3309291"/>
            <a:ext cx="850550" cy="500832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5D62EFDE-59CF-4BC8-BA21-35B2572AFE9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34679" y="3933513"/>
            <a:ext cx="1519005" cy="514704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FD4EBDD9-8E57-4404-AE2E-DBF6C3A5B02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31531" y="1438883"/>
            <a:ext cx="1896106" cy="555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90364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707FAE-A98B-4D84-90A5-2EA717AF4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Conclusion</a:t>
            </a:r>
            <a:endParaRPr lang="de-DE" dirty="0"/>
          </a:p>
        </p:txBody>
      </p:sp>
      <p:sp>
        <p:nvSpPr>
          <p:cNvPr id="4" name="Textplatzhalter 2">
            <a:extLst>
              <a:ext uri="{FF2B5EF4-FFF2-40B4-BE49-F238E27FC236}">
                <a16:creationId xmlns:a16="http://schemas.microsoft.com/office/drawing/2014/main" id="{9D99F8C9-FC2C-475A-AA31-3BEEFEE73EBA}"/>
              </a:ext>
            </a:extLst>
          </p:cNvPr>
          <p:cNvSpPr txBox="1">
            <a:spLocks/>
          </p:cNvSpPr>
          <p:nvPr/>
        </p:nvSpPr>
        <p:spPr>
          <a:xfrm>
            <a:off x="630808" y="1780392"/>
            <a:ext cx="8180683" cy="4129314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>
                <a:solidFill>
                  <a:schemeClr val="bg1"/>
                </a:solidFill>
              </a:rPr>
              <a:t>Even </a:t>
            </a:r>
            <a:r>
              <a:rPr lang="de-DE" dirty="0" err="1">
                <a:solidFill>
                  <a:schemeClr val="bg1"/>
                </a:solidFill>
              </a:rPr>
              <a:t>though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the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main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infrastrucure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is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currently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procured</a:t>
            </a:r>
            <a:r>
              <a:rPr lang="de-DE" dirty="0">
                <a:solidFill>
                  <a:schemeClr val="bg1"/>
                </a:solidFill>
              </a:rPr>
              <a:t>, </a:t>
            </a:r>
            <a:r>
              <a:rPr lang="de-DE" dirty="0" err="1">
                <a:solidFill>
                  <a:schemeClr val="bg1"/>
                </a:solidFill>
              </a:rPr>
              <a:t>service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operation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started</a:t>
            </a:r>
            <a:r>
              <a:rPr lang="de-DE" dirty="0">
                <a:solidFill>
                  <a:schemeClr val="bg1"/>
                </a:solidFill>
              </a:rPr>
              <a:t> 1st of April, 2025</a:t>
            </a:r>
          </a:p>
          <a:p>
            <a:r>
              <a:rPr lang="de-DE" dirty="0">
                <a:solidFill>
                  <a:schemeClr val="bg1"/>
                </a:solidFill>
              </a:rPr>
              <a:t>Onboarding of </a:t>
            </a:r>
            <a:r>
              <a:rPr lang="de-DE" dirty="0" err="1">
                <a:solidFill>
                  <a:schemeClr val="bg1"/>
                </a:solidFill>
              </a:rPr>
              <a:t>collaborators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is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ongoing</a:t>
            </a:r>
            <a:endParaRPr lang="de-DE" dirty="0">
              <a:solidFill>
                <a:schemeClr val="bg1"/>
              </a:solidFill>
            </a:endParaRPr>
          </a:p>
          <a:p>
            <a:r>
              <a:rPr lang="de-DE" dirty="0" err="1">
                <a:solidFill>
                  <a:schemeClr val="bg1"/>
                </a:solidFill>
              </a:rPr>
              <a:t>No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re</a:t>
            </a:r>
            <a:r>
              <a:rPr lang="de-DE" dirty="0">
                <a:solidFill>
                  <a:schemeClr val="bg1"/>
                </a:solidFill>
              </a:rPr>
              <a:t>-invention of </a:t>
            </a:r>
            <a:r>
              <a:rPr lang="de-DE" dirty="0" err="1">
                <a:solidFill>
                  <a:schemeClr val="bg1"/>
                </a:solidFill>
              </a:rPr>
              <a:t>the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wheel</a:t>
            </a:r>
            <a:r>
              <a:rPr lang="de-DE" dirty="0">
                <a:solidFill>
                  <a:schemeClr val="bg1"/>
                </a:solidFill>
              </a:rPr>
              <a:t>, </a:t>
            </a:r>
            <a:r>
              <a:rPr lang="de-DE" dirty="0" err="1">
                <a:solidFill>
                  <a:schemeClr val="bg1"/>
                </a:solidFill>
              </a:rPr>
              <a:t>use</a:t>
            </a:r>
            <a:r>
              <a:rPr lang="de-DE" dirty="0">
                <a:solidFill>
                  <a:schemeClr val="bg1"/>
                </a:solidFill>
              </a:rPr>
              <a:t> of </a:t>
            </a:r>
            <a:r>
              <a:rPr lang="de-DE" dirty="0" err="1">
                <a:solidFill>
                  <a:schemeClr val="bg1"/>
                </a:solidFill>
              </a:rPr>
              <a:t>synergies</a:t>
            </a:r>
            <a:endParaRPr lang="de-DE" dirty="0">
              <a:solidFill>
                <a:schemeClr val="bg1"/>
              </a:solidFill>
            </a:endParaRPr>
          </a:p>
          <a:p>
            <a:r>
              <a:rPr lang="de-DE" dirty="0">
                <a:solidFill>
                  <a:schemeClr val="bg1"/>
                </a:solidFill>
              </a:rPr>
              <a:t>The </a:t>
            </a:r>
            <a:r>
              <a:rPr lang="de-DE" dirty="0" err="1">
                <a:solidFill>
                  <a:schemeClr val="bg1"/>
                </a:solidFill>
              </a:rPr>
              <a:t>ecosystem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is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ready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to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work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with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industry</a:t>
            </a:r>
            <a:r>
              <a:rPr lang="de-DE" dirty="0">
                <a:solidFill>
                  <a:schemeClr val="bg1"/>
                </a:solidFill>
              </a:rPr>
              <a:t> and </a:t>
            </a:r>
            <a:r>
              <a:rPr lang="de-DE" dirty="0" err="1">
                <a:solidFill>
                  <a:schemeClr val="bg1"/>
                </a:solidFill>
              </a:rPr>
              <a:t>academia</a:t>
            </a:r>
            <a:r>
              <a:rPr lang="de-DE" dirty="0">
                <a:solidFill>
                  <a:schemeClr val="bg1"/>
                </a:solidFill>
              </a:rPr>
              <a:t> on a </a:t>
            </a:r>
            <a:r>
              <a:rPr lang="de-DE" dirty="0" err="1">
                <a:solidFill>
                  <a:schemeClr val="bg1"/>
                </a:solidFill>
              </a:rPr>
              <a:t>most</a:t>
            </a:r>
            <a:r>
              <a:rPr lang="de-DE" dirty="0">
                <a:solidFill>
                  <a:schemeClr val="bg1"/>
                </a:solidFill>
              </a:rPr>
              <a:t> professional </a:t>
            </a:r>
            <a:r>
              <a:rPr lang="de-DE" dirty="0" err="1">
                <a:solidFill>
                  <a:schemeClr val="bg1"/>
                </a:solidFill>
              </a:rPr>
              <a:t>level</a:t>
            </a:r>
            <a:endParaRPr lang="de-DE" dirty="0">
              <a:solidFill>
                <a:schemeClr val="bg1"/>
              </a:solidFill>
            </a:endParaRPr>
          </a:p>
          <a:p>
            <a:r>
              <a:rPr lang="de-DE" dirty="0">
                <a:solidFill>
                  <a:schemeClr val="bg1"/>
                </a:solidFill>
              </a:rPr>
              <a:t>First </a:t>
            </a:r>
            <a:r>
              <a:rPr lang="de-DE" dirty="0" err="1">
                <a:solidFill>
                  <a:schemeClr val="bg1"/>
                </a:solidFill>
              </a:rPr>
              <a:t>services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from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users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for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users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to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be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deployed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soon</a:t>
            </a:r>
            <a:endParaRPr lang="de-DE" dirty="0">
              <a:solidFill>
                <a:schemeClr val="bg1"/>
              </a:solidFill>
            </a:endParaRPr>
          </a:p>
          <a:p>
            <a:r>
              <a:rPr lang="de-DE" dirty="0" err="1">
                <a:solidFill>
                  <a:schemeClr val="bg1"/>
                </a:solidFill>
              </a:rPr>
              <a:t>Success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stories</a:t>
            </a:r>
            <a:r>
              <a:rPr lang="de-DE" dirty="0">
                <a:solidFill>
                  <a:schemeClr val="bg1"/>
                </a:solidFill>
              </a:rPr>
              <a:t> will </a:t>
            </a:r>
            <a:r>
              <a:rPr lang="de-DE" dirty="0" err="1">
                <a:solidFill>
                  <a:schemeClr val="bg1"/>
                </a:solidFill>
              </a:rPr>
              <a:t>be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continuously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published</a:t>
            </a:r>
            <a:r>
              <a:rPr lang="de-DE" dirty="0">
                <a:solidFill>
                  <a:schemeClr val="bg1"/>
                </a:solidFill>
              </a:rPr>
              <a:t> </a:t>
            </a:r>
          </a:p>
          <a:p>
            <a:r>
              <a:rPr lang="de-DE" dirty="0">
                <a:solidFill>
                  <a:schemeClr val="bg1"/>
                </a:solidFill>
              </a:rPr>
              <a:t>Ready </a:t>
            </a:r>
            <a:r>
              <a:rPr lang="de-DE" dirty="0" err="1">
                <a:solidFill>
                  <a:schemeClr val="bg1"/>
                </a:solidFill>
              </a:rPr>
              <a:t>to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help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you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to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tackle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your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challenges</a:t>
            </a:r>
            <a:endParaRPr lang="de-DE" dirty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  <a:p>
            <a:pPr lvl="2"/>
            <a:endParaRPr lang="de-DE" dirty="0">
              <a:solidFill>
                <a:schemeClr val="bg1"/>
              </a:solidFill>
            </a:endParaRPr>
          </a:p>
          <a:p>
            <a:pPr lvl="2"/>
            <a:endParaRPr lang="de-DE" dirty="0">
              <a:solidFill>
                <a:schemeClr val="bg1"/>
              </a:solidFill>
            </a:endParaRPr>
          </a:p>
          <a:p>
            <a:pPr lvl="1"/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5" name="image40.png">
            <a:extLst>
              <a:ext uri="{FF2B5EF4-FFF2-40B4-BE49-F238E27FC236}">
                <a16:creationId xmlns:a16="http://schemas.microsoft.com/office/drawing/2014/main" id="{06CA6940-CA8E-4E46-B7C0-779D5E73C57E}"/>
              </a:ext>
            </a:extLst>
          </p:cNvPr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465" y="6019799"/>
            <a:ext cx="860013" cy="661029"/>
          </a:xfrm>
          <a:prstGeom prst="rect">
            <a:avLst/>
          </a:prstGeom>
          <a:ln/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A19528EE-7F6E-499D-9B6E-EC443FAD5F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02314" y="942109"/>
            <a:ext cx="3081867" cy="462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84699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EE4AA4F-8BD3-47F5-BC71-8BD9E7291533}"/>
              </a:ext>
            </a:extLst>
          </p:cNvPr>
          <p:cNvSpPr txBox="1">
            <a:spLocks/>
          </p:cNvSpPr>
          <p:nvPr/>
        </p:nvSpPr>
        <p:spPr>
          <a:xfrm>
            <a:off x="898382" y="1375244"/>
            <a:ext cx="8604650" cy="5435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/>
              <a:t>Thank you!</a:t>
            </a: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br>
              <a:rPr lang="en-GB" dirty="0"/>
            </a:br>
            <a:r>
              <a:rPr lang="en-GB" sz="2500" dirty="0"/>
              <a:t>Visit us at </a:t>
            </a:r>
            <a:br>
              <a:rPr lang="en-GB" sz="2500" dirty="0"/>
            </a:br>
            <a:r>
              <a:rPr lang="en-GB" sz="2500" dirty="0"/>
              <a:t>Website: </a:t>
            </a:r>
            <a:r>
              <a:rPr lang="en-GB" sz="25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www.hammerhai.eu</a:t>
            </a:r>
            <a:br>
              <a:rPr lang="en-GB" sz="2500" dirty="0"/>
            </a:br>
            <a:r>
              <a:rPr lang="en-GB" sz="2500" dirty="0"/>
              <a:t>LinkedIn: </a:t>
            </a:r>
            <a:r>
              <a:rPr lang="en-GB" sz="25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https://www.linkedin.com/company/hammerhai</a:t>
            </a:r>
            <a:br>
              <a:rPr lang="en-GB" sz="2500" dirty="0"/>
            </a:br>
            <a:r>
              <a:rPr lang="en-GB" sz="2500" dirty="0" err="1"/>
              <a:t>Bluesky</a:t>
            </a:r>
            <a:r>
              <a:rPr lang="en-GB" sz="2500" dirty="0"/>
              <a:t>: https://bsky.app/profile/hammerhai-eu.bsky.social</a:t>
            </a:r>
            <a:br>
              <a:rPr lang="en-GB" dirty="0"/>
            </a:br>
            <a:br>
              <a:rPr lang="en-GB" dirty="0"/>
            </a:br>
            <a:endParaRPr lang="en-GB" dirty="0"/>
          </a:p>
        </p:txBody>
      </p:sp>
      <p:pic>
        <p:nvPicPr>
          <p:cNvPr id="5" name="image40.png">
            <a:extLst>
              <a:ext uri="{FF2B5EF4-FFF2-40B4-BE49-F238E27FC236}">
                <a16:creationId xmlns:a16="http://schemas.microsoft.com/office/drawing/2014/main" id="{BFA77AEB-243F-43EE-9820-76BAABCDA14A}"/>
              </a:ext>
            </a:extLst>
          </p:cNvPr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465" y="6019799"/>
            <a:ext cx="860013" cy="661029"/>
          </a:xfrm>
          <a:prstGeom prst="rect">
            <a:avLst/>
          </a:prstGeom>
          <a:ln/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832FABA0-7456-421F-BC18-B907EBF3A1EA}"/>
              </a:ext>
            </a:extLst>
          </p:cNvPr>
          <p:cNvSpPr txBox="1">
            <a:spLocks/>
          </p:cNvSpPr>
          <p:nvPr/>
        </p:nvSpPr>
        <p:spPr bwMode="auto">
          <a:xfrm>
            <a:off x="7283532" y="1930939"/>
            <a:ext cx="3689268" cy="214007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 algn="l" defTabSz="914400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000" b="1">
                <a:solidFill>
                  <a:schemeClr val="bg1"/>
                </a:solidFill>
                <a:latin typeface="Overpass"/>
                <a:ea typeface="+mn-ea"/>
                <a:cs typeface="+mn-cs"/>
              </a:defRPr>
            </a:lvl1pPr>
            <a:lvl2pPr marL="685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600" dirty="0">
                <a:latin typeface="Calibri" panose="020F0502020204030204" pitchFamily="34" charset="0"/>
              </a:rPr>
              <a:t>Bastian Koller </a:t>
            </a:r>
            <a:br>
              <a:rPr lang="en-GB" sz="1200" dirty="0">
                <a:latin typeface="Calibri, sans-serif"/>
              </a:rPr>
            </a:br>
            <a:r>
              <a:rPr lang="en-GB" sz="1200" b="0" dirty="0">
                <a:latin typeface="Calibri" panose="020F0502020204030204" pitchFamily="34" charset="0"/>
              </a:rPr>
              <a:t>Managing Director HLRS/Coordinator of HammerHAI</a:t>
            </a:r>
            <a:endParaRPr lang="en-GB" sz="1200" b="0" dirty="0">
              <a:latin typeface="-apple-system"/>
            </a:endParaRPr>
          </a:p>
          <a:p>
            <a:br>
              <a:rPr lang="en-GB" sz="1200" dirty="0">
                <a:latin typeface="Calibri, sans-serif"/>
              </a:rPr>
            </a:br>
            <a:r>
              <a:rPr lang="en-GB" sz="1200" b="0" dirty="0">
                <a:latin typeface="Calibri" panose="020F0502020204030204" pitchFamily="34" charset="0"/>
              </a:rPr>
              <a:t>High Performance Computing Center (HLRS)</a:t>
            </a:r>
            <a:br>
              <a:rPr lang="en-GB" sz="1200" b="0" dirty="0">
                <a:latin typeface="-apple-system"/>
              </a:rPr>
            </a:br>
            <a:r>
              <a:rPr lang="en-GB" sz="1200" b="0" dirty="0">
                <a:latin typeface="Calibri" panose="020F0502020204030204" pitchFamily="34" charset="0"/>
              </a:rPr>
              <a:t>University of Stuttgart</a:t>
            </a:r>
            <a:br>
              <a:rPr lang="en-GB" sz="1200" b="0" dirty="0">
                <a:latin typeface="-apple-system"/>
              </a:rPr>
            </a:br>
            <a:r>
              <a:rPr lang="en-GB" sz="1200" b="0" dirty="0">
                <a:latin typeface="Calibri" panose="020F0502020204030204" pitchFamily="34" charset="0"/>
              </a:rPr>
              <a:t>Nobelstr. 19</a:t>
            </a:r>
            <a:br>
              <a:rPr lang="en-GB" sz="1200" b="0" dirty="0">
                <a:latin typeface="-apple-system"/>
              </a:rPr>
            </a:br>
            <a:r>
              <a:rPr lang="en-GB" sz="1200" b="0" dirty="0">
                <a:latin typeface="Calibri" panose="020F0502020204030204" pitchFamily="34" charset="0"/>
              </a:rPr>
              <a:t>D-70569 Stuttgart, Germany</a:t>
            </a:r>
            <a:endParaRPr lang="en-GB" sz="1200" b="0" dirty="0">
              <a:latin typeface="-apple-system"/>
            </a:endParaRPr>
          </a:p>
          <a:p>
            <a:r>
              <a:rPr lang="en-GB" sz="1200" b="0" dirty="0">
                <a:latin typeface="Calibri" panose="020F0502020204030204" pitchFamily="34" charset="0"/>
              </a:rPr>
              <a:t>phone: +49-711-685-65891</a:t>
            </a:r>
            <a:br>
              <a:rPr lang="en-GB" sz="1200" b="0" dirty="0">
                <a:latin typeface="-apple-system"/>
              </a:rPr>
            </a:br>
            <a:r>
              <a:rPr lang="en-GB" sz="1200" b="0" dirty="0">
                <a:latin typeface="Calibri" panose="020F0502020204030204" pitchFamily="34" charset="0"/>
              </a:rPr>
              <a:t>fax: +49-711-685-65832</a:t>
            </a:r>
            <a:br>
              <a:rPr lang="en-GB" sz="1200" b="0" dirty="0">
                <a:latin typeface="Calibri" panose="020F0502020204030204" pitchFamily="34" charset="0"/>
              </a:rPr>
            </a:br>
            <a:r>
              <a:rPr lang="en-GB" sz="1200" b="0" dirty="0">
                <a:latin typeface="Calibri" panose="020F0502020204030204" pitchFamily="34" charset="0"/>
              </a:rPr>
              <a:t>mail: koller@hlrs.de</a:t>
            </a:r>
            <a:br>
              <a:rPr lang="en-GB" sz="1200" b="0" dirty="0">
                <a:latin typeface="-apple-system"/>
              </a:rPr>
            </a:br>
            <a:r>
              <a:rPr lang="en-GB" sz="1200" b="0" dirty="0">
                <a:latin typeface="Calibri" panose="020F0502020204030204" pitchFamily="34" charset="0"/>
              </a:rPr>
              <a:t>web: </a:t>
            </a:r>
            <a:r>
              <a:rPr lang="en-GB" sz="1200" b="0" dirty="0">
                <a:latin typeface="Calibri" panose="020F050202020403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www.hlrs.de</a:t>
            </a:r>
            <a:endParaRPr lang="en-GB" sz="1200" b="0" dirty="0">
              <a:latin typeface="-apple-system"/>
            </a:endParaRPr>
          </a:p>
        </p:txBody>
      </p:sp>
    </p:spTree>
    <p:extLst>
      <p:ext uri="{BB962C8B-B14F-4D97-AF65-F5344CB8AC3E}">
        <p14:creationId xmlns:p14="http://schemas.microsoft.com/office/powerpoint/2010/main" val="1211880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D425F-5881-E587-7A24-0BC17D941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610659"/>
            <a:ext cx="11836400" cy="887942"/>
          </a:xfrm>
        </p:spPr>
        <p:txBody>
          <a:bodyPr/>
          <a:lstStyle/>
          <a:p>
            <a:r>
              <a:rPr lang="en-DE" sz="4200" dirty="0"/>
              <a:t>Germany’s </a:t>
            </a:r>
            <a:r>
              <a:rPr lang="de-DE" sz="4200" dirty="0"/>
              <a:t>First </a:t>
            </a:r>
            <a:r>
              <a:rPr lang="en-DE" sz="4200" dirty="0"/>
              <a:t>AI Factory for Industry and </a:t>
            </a:r>
            <a:r>
              <a:rPr lang="de-DE" sz="4200" dirty="0"/>
              <a:t>Academia</a:t>
            </a:r>
            <a:endParaRPr lang="en-GB" sz="4200" dirty="0"/>
          </a:p>
        </p:txBody>
      </p:sp>
      <p:pic>
        <p:nvPicPr>
          <p:cNvPr id="4" name="image40.png">
            <a:extLst>
              <a:ext uri="{FF2B5EF4-FFF2-40B4-BE49-F238E27FC236}">
                <a16:creationId xmlns:a16="http://schemas.microsoft.com/office/drawing/2014/main" id="{FD38D8AB-983D-4CC9-BDE6-D1CF3844D33F}"/>
              </a:ext>
            </a:extLst>
          </p:cNvPr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465" y="6019799"/>
            <a:ext cx="860013" cy="661029"/>
          </a:xfrm>
          <a:prstGeom prst="rect">
            <a:avLst/>
          </a:prstGeom>
          <a:ln/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ED3101E-F9D5-4563-A216-0B58691A7345}"/>
              </a:ext>
            </a:extLst>
          </p:cNvPr>
          <p:cNvSpPr txBox="1">
            <a:spLocks/>
          </p:cNvSpPr>
          <p:nvPr/>
        </p:nvSpPr>
        <p:spPr>
          <a:xfrm>
            <a:off x="630809" y="1780392"/>
            <a:ext cx="5820792" cy="412931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>
                <a:solidFill>
                  <a:schemeClr val="bg1"/>
                </a:solidFill>
              </a:rPr>
              <a:t>Focuses on start-ups, SMEs, industry, academia, and the public sector</a:t>
            </a:r>
          </a:p>
          <a:p>
            <a:r>
              <a:rPr lang="de-DE" sz="2200" dirty="0">
                <a:solidFill>
                  <a:schemeClr val="bg1"/>
                </a:solidFill>
              </a:rPr>
              <a:t>Experience</a:t>
            </a:r>
          </a:p>
          <a:p>
            <a:pPr lvl="1"/>
            <a:r>
              <a:rPr lang="en-DE" sz="2200" dirty="0">
                <a:solidFill>
                  <a:schemeClr val="bg1"/>
                </a:solidFill>
              </a:rPr>
              <a:t>Service</a:t>
            </a:r>
            <a:r>
              <a:rPr lang="de-DE" sz="2200" dirty="0">
                <a:solidFill>
                  <a:schemeClr val="bg1"/>
                </a:solidFill>
              </a:rPr>
              <a:t>s</a:t>
            </a:r>
            <a:r>
              <a:rPr lang="en-DE" sz="2200" dirty="0">
                <a:solidFill>
                  <a:schemeClr val="bg1"/>
                </a:solidFill>
              </a:rPr>
              <a:t> more than 70 industrial customers</a:t>
            </a:r>
          </a:p>
          <a:p>
            <a:pPr lvl="2"/>
            <a:r>
              <a:rPr lang="en-DE" sz="2200" dirty="0">
                <a:solidFill>
                  <a:schemeClr val="bg1"/>
                </a:solidFill>
              </a:rPr>
              <a:t>Porsche, Trumpf, Festo, ...</a:t>
            </a:r>
          </a:p>
          <a:p>
            <a:pPr lvl="1"/>
            <a:r>
              <a:rPr lang="en-DE" sz="2200" dirty="0">
                <a:solidFill>
                  <a:schemeClr val="bg1"/>
                </a:solidFill>
              </a:rPr>
              <a:t>ISO 27001 and TISAX Level 3 certifications</a:t>
            </a:r>
          </a:p>
          <a:p>
            <a:pPr lvl="1"/>
            <a:r>
              <a:rPr lang="de-DE" sz="2200" dirty="0">
                <a:solidFill>
                  <a:schemeClr val="bg1"/>
                </a:solidFill>
              </a:rPr>
              <a:t>Well </a:t>
            </a:r>
            <a:r>
              <a:rPr lang="de-DE" sz="2200" dirty="0" err="1">
                <a:solidFill>
                  <a:schemeClr val="bg1"/>
                </a:solidFill>
              </a:rPr>
              <a:t>established</a:t>
            </a:r>
            <a:r>
              <a:rPr lang="de-DE" sz="2200" dirty="0">
                <a:solidFill>
                  <a:schemeClr val="bg1"/>
                </a:solidFill>
              </a:rPr>
              <a:t> u</a:t>
            </a:r>
            <a:r>
              <a:rPr lang="en-DE" sz="2200" dirty="0">
                <a:solidFill>
                  <a:schemeClr val="bg1"/>
                </a:solidFill>
              </a:rPr>
              <a:t>ser accounting and user helpdesk (HPC/AI)</a:t>
            </a:r>
            <a:endParaRPr lang="de-DE" sz="2200" dirty="0">
              <a:solidFill>
                <a:schemeClr val="bg1"/>
              </a:solidFill>
            </a:endParaRPr>
          </a:p>
          <a:p>
            <a:pPr lvl="1"/>
            <a:r>
              <a:rPr lang="de-DE" sz="2200" dirty="0" err="1">
                <a:solidFill>
                  <a:schemeClr val="bg1"/>
                </a:solidFill>
              </a:rPr>
              <a:t>Mature</a:t>
            </a:r>
            <a:r>
              <a:rPr lang="de-DE" sz="2200" dirty="0">
                <a:solidFill>
                  <a:schemeClr val="bg1"/>
                </a:solidFill>
              </a:rPr>
              <a:t> </a:t>
            </a:r>
            <a:r>
              <a:rPr lang="de-DE" sz="2200" dirty="0" err="1">
                <a:solidFill>
                  <a:schemeClr val="bg1"/>
                </a:solidFill>
              </a:rPr>
              <a:t>ecosystem</a:t>
            </a:r>
            <a:r>
              <a:rPr lang="de-DE" sz="2200" dirty="0">
                <a:solidFill>
                  <a:schemeClr val="bg1"/>
                </a:solidFill>
              </a:rPr>
              <a:t> </a:t>
            </a:r>
            <a:r>
              <a:rPr lang="de-DE" sz="2200" dirty="0" err="1">
                <a:solidFill>
                  <a:schemeClr val="bg1"/>
                </a:solidFill>
              </a:rPr>
              <a:t>to</a:t>
            </a:r>
            <a:r>
              <a:rPr lang="de-DE" sz="2200" dirty="0">
                <a:solidFill>
                  <a:schemeClr val="bg1"/>
                </a:solidFill>
              </a:rPr>
              <a:t> handle </a:t>
            </a:r>
            <a:r>
              <a:rPr lang="de-DE" sz="2200" dirty="0" err="1">
                <a:solidFill>
                  <a:schemeClr val="bg1"/>
                </a:solidFill>
              </a:rPr>
              <a:t>business</a:t>
            </a:r>
            <a:r>
              <a:rPr lang="de-DE" sz="2200" dirty="0">
                <a:solidFill>
                  <a:schemeClr val="bg1"/>
                </a:solidFill>
              </a:rPr>
              <a:t> </a:t>
            </a:r>
            <a:r>
              <a:rPr lang="de-DE" sz="2200" dirty="0" err="1">
                <a:solidFill>
                  <a:schemeClr val="bg1"/>
                </a:solidFill>
              </a:rPr>
              <a:t>requests</a:t>
            </a:r>
            <a:endParaRPr lang="en-DE" sz="2200" dirty="0">
              <a:solidFill>
                <a:schemeClr val="bg1"/>
              </a:solidFill>
            </a:endParaRPr>
          </a:p>
          <a:p>
            <a:pPr lvl="1"/>
            <a:r>
              <a:rPr lang="en-DE" sz="2200" dirty="0">
                <a:solidFill>
                  <a:schemeClr val="bg1"/>
                </a:solidFill>
              </a:rPr>
              <a:t>Leadership in European projects</a:t>
            </a:r>
            <a:r>
              <a:rPr lang="de-DE" sz="2200" dirty="0">
                <a:solidFill>
                  <a:schemeClr val="bg1"/>
                </a:solidFill>
              </a:rPr>
              <a:t> </a:t>
            </a:r>
            <a:r>
              <a:rPr lang="de-DE" sz="2200" dirty="0" err="1">
                <a:solidFill>
                  <a:schemeClr val="bg1"/>
                </a:solidFill>
              </a:rPr>
              <a:t>with</a:t>
            </a:r>
            <a:r>
              <a:rPr lang="de-DE" sz="2200" dirty="0">
                <a:solidFill>
                  <a:schemeClr val="bg1"/>
                </a:solidFill>
              </a:rPr>
              <a:t> </a:t>
            </a:r>
            <a:r>
              <a:rPr lang="de-DE" sz="2200" dirty="0" err="1">
                <a:solidFill>
                  <a:schemeClr val="bg1"/>
                </a:solidFill>
              </a:rPr>
              <a:t>focus</a:t>
            </a:r>
            <a:r>
              <a:rPr lang="de-DE" sz="2200" dirty="0">
                <a:solidFill>
                  <a:schemeClr val="bg1"/>
                </a:solidFill>
              </a:rPr>
              <a:t> on </a:t>
            </a:r>
            <a:r>
              <a:rPr lang="de-DE" sz="2200" dirty="0" err="1">
                <a:solidFill>
                  <a:schemeClr val="bg1"/>
                </a:solidFill>
              </a:rPr>
              <a:t>industry</a:t>
            </a:r>
            <a:r>
              <a:rPr lang="en-DE" sz="2200" dirty="0">
                <a:solidFill>
                  <a:schemeClr val="bg1"/>
                </a:solidFill>
              </a:rPr>
              <a:t> such as EXCELLERAT P2 and FF</a:t>
            </a:r>
            <a:r>
              <a:rPr lang="de-DE" sz="2200" dirty="0">
                <a:solidFill>
                  <a:schemeClr val="bg1"/>
                </a:solidFill>
              </a:rPr>
              <a:t>P</a:t>
            </a:r>
            <a:r>
              <a:rPr lang="en-DE" sz="2200" dirty="0">
                <a:solidFill>
                  <a:schemeClr val="bg1"/>
                </a:solidFill>
              </a:rPr>
              <a:t>lus</a:t>
            </a:r>
            <a:endParaRPr lang="de-DE" sz="2200" dirty="0">
              <a:solidFill>
                <a:schemeClr val="bg1"/>
              </a:solidFill>
            </a:endParaRPr>
          </a:p>
          <a:p>
            <a:endParaRPr lang="de-DE" sz="2200" dirty="0">
              <a:latin typeface="Overpass"/>
              <a:cs typeface="Times New Roman" panose="02020603050405020304" pitchFamily="18" charset="0"/>
            </a:endParaRPr>
          </a:p>
        </p:txBody>
      </p:sp>
      <p:pic>
        <p:nvPicPr>
          <p:cNvPr id="6" name="Picture 2" descr="Ein Mitarbeiter arbeitet an einem geöffneten Rechnerschrank des Großrechners &quot;Hazel Hen&quot;.">
            <a:extLst>
              <a:ext uri="{FF2B5EF4-FFF2-40B4-BE49-F238E27FC236}">
                <a16:creationId xmlns:a16="http://schemas.microsoft.com/office/drawing/2014/main" id="{537F6605-407A-484D-9FC1-8D14A188F2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/>
        </p:blipFill>
        <p:spPr bwMode="auto">
          <a:xfrm>
            <a:off x="6573874" y="3534875"/>
            <a:ext cx="3054002" cy="2109114"/>
          </a:xfrm>
          <a:custGeom>
            <a:avLst/>
            <a:gdLst/>
            <a:ahLst/>
            <a:cxnLst/>
            <a:rect l="l" t="t" r="r" b="b"/>
            <a:pathLst>
              <a:path w="4925479" h="3364992">
                <a:moveTo>
                  <a:pt x="749362" y="0"/>
                </a:moveTo>
                <a:lnTo>
                  <a:pt x="4925479" y="0"/>
                </a:lnTo>
                <a:lnTo>
                  <a:pt x="4921868" y="209033"/>
                </a:lnTo>
                <a:cubicBezTo>
                  <a:pt x="4884554" y="1286766"/>
                  <a:pt x="4644496" y="2286187"/>
                  <a:pt x="4256422" y="3127175"/>
                </a:cubicBezTo>
                <a:lnTo>
                  <a:pt x="4134952" y="3364992"/>
                </a:lnTo>
                <a:lnTo>
                  <a:pt x="0" y="3364992"/>
                </a:lnTo>
                <a:lnTo>
                  <a:pt x="79008" y="3202330"/>
                </a:lnTo>
                <a:cubicBezTo>
                  <a:pt x="467082" y="2361343"/>
                  <a:pt x="707140" y="1361922"/>
                  <a:pt x="744454" y="284189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CE316DF-D9D5-4B22-812D-360FF7ABF86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53200" y="1345867"/>
            <a:ext cx="3087376" cy="2109107"/>
          </a:xfrm>
          <a:custGeom>
            <a:avLst/>
            <a:gdLst/>
            <a:ahLst/>
            <a:cxnLst/>
            <a:rect l="l" t="t" r="r" b="b"/>
            <a:pathLst>
              <a:path w="4979304" h="3364992">
                <a:moveTo>
                  <a:pt x="0" y="0"/>
                </a:moveTo>
                <a:lnTo>
                  <a:pt x="4211250" y="0"/>
                </a:lnTo>
                <a:lnTo>
                  <a:pt x="4309461" y="192282"/>
                </a:lnTo>
                <a:cubicBezTo>
                  <a:pt x="4697535" y="1033269"/>
                  <a:pt x="4937593" y="2032690"/>
                  <a:pt x="4974907" y="3110424"/>
                </a:cubicBezTo>
                <a:lnTo>
                  <a:pt x="4979304" y="3364992"/>
                </a:lnTo>
                <a:lnTo>
                  <a:pt x="800592" y="3364992"/>
                </a:lnTo>
                <a:lnTo>
                  <a:pt x="797493" y="3185579"/>
                </a:lnTo>
                <a:cubicBezTo>
                  <a:pt x="756786" y="2009870"/>
                  <a:pt x="474799" y="927359"/>
                  <a:pt x="22579" y="42066"/>
                </a:cubicBezTo>
                <a:close/>
              </a:path>
            </a:pathLst>
          </a:custGeom>
        </p:spPr>
      </p:pic>
      <p:pic>
        <p:nvPicPr>
          <p:cNvPr id="8" name="Grafik 8">
            <a:extLst>
              <a:ext uri="{FF2B5EF4-FFF2-40B4-BE49-F238E27FC236}">
                <a16:creationId xmlns:a16="http://schemas.microsoft.com/office/drawing/2014/main" id="{76F729EF-6915-43EF-ADD5-6A513B33DE9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 b="-1"/>
          <a:stretch/>
        </p:blipFill>
        <p:spPr>
          <a:xfrm>
            <a:off x="9209408" y="3529069"/>
            <a:ext cx="2982592" cy="2109114"/>
          </a:xfrm>
          <a:custGeom>
            <a:avLst/>
            <a:gdLst/>
            <a:ahLst/>
            <a:cxnLst/>
            <a:rect l="l" t="t" r="r" b="b"/>
            <a:pathLst>
              <a:path w="4810310" h="3401568">
                <a:moveTo>
                  <a:pt x="781270" y="0"/>
                </a:moveTo>
                <a:lnTo>
                  <a:pt x="4810310" y="0"/>
                </a:lnTo>
                <a:lnTo>
                  <a:pt x="4810310" y="3401568"/>
                </a:lnTo>
                <a:lnTo>
                  <a:pt x="0" y="3401568"/>
                </a:lnTo>
                <a:lnTo>
                  <a:pt x="1963" y="3397912"/>
                </a:lnTo>
                <a:cubicBezTo>
                  <a:pt x="454182" y="2512619"/>
                  <a:pt x="736170" y="1430108"/>
                  <a:pt x="776876" y="254399"/>
                </a:cubicBezTo>
                <a:close/>
              </a:path>
            </a:pathLst>
          </a:custGeom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5AD71A23-7AC5-48FC-B7AE-3783936D7E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223471" y="1345867"/>
            <a:ext cx="2968529" cy="2109108"/>
          </a:xfrm>
          <a:custGeom>
            <a:avLst/>
            <a:gdLst/>
            <a:ahLst/>
            <a:cxnLst/>
            <a:rect l="l" t="t" r="r" b="b"/>
            <a:pathLst>
              <a:path w="4787628" h="3401568">
                <a:moveTo>
                  <a:pt x="0" y="0"/>
                </a:moveTo>
                <a:lnTo>
                  <a:pt x="4787628" y="0"/>
                </a:lnTo>
                <a:lnTo>
                  <a:pt x="4787628" y="3401568"/>
                </a:lnTo>
                <a:lnTo>
                  <a:pt x="762748" y="3401568"/>
                </a:lnTo>
                <a:lnTo>
                  <a:pt x="751436" y="2963954"/>
                </a:lnTo>
                <a:cubicBezTo>
                  <a:pt x="698408" y="1942163"/>
                  <a:pt x="463174" y="995044"/>
                  <a:pt x="93264" y="192283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015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C5182B8-95C3-44FD-8807-B9349BF004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DE" dirty="0"/>
              <a:t>Expected AI User Requirements</a:t>
            </a:r>
            <a:endParaRPr lang="de-DE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3840DF2-501D-430B-9731-94B9DC79FBDF}"/>
              </a:ext>
            </a:extLst>
          </p:cNvPr>
          <p:cNvSpPr txBox="1">
            <a:spLocks/>
          </p:cNvSpPr>
          <p:nvPr/>
        </p:nvSpPr>
        <p:spPr>
          <a:xfrm>
            <a:off x="630808" y="1780392"/>
            <a:ext cx="10218166" cy="412931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DE" sz="2200" b="1" dirty="0">
                <a:solidFill>
                  <a:schemeClr val="bg1"/>
                </a:solidFill>
                <a:latin typeface="+mj-lt"/>
              </a:rPr>
              <a:t>Primary tasks</a:t>
            </a:r>
          </a:p>
          <a:p>
            <a:pPr lvl="1"/>
            <a:r>
              <a:rPr lang="en-DE" sz="2200" dirty="0">
                <a:solidFill>
                  <a:schemeClr val="bg1"/>
                </a:solidFill>
                <a:latin typeface="+mj-lt"/>
              </a:rPr>
              <a:t>Fine-tuning of pre-trained models with moderate resource requirements at first, continuously increasing over the following years</a:t>
            </a:r>
          </a:p>
          <a:p>
            <a:pPr lvl="1"/>
            <a:r>
              <a:rPr lang="en-DE" sz="2200" dirty="0">
                <a:solidFill>
                  <a:schemeClr val="bg1"/>
                </a:solidFill>
                <a:latin typeface="+mj-lt"/>
              </a:rPr>
              <a:t>Querying an AI model in production (inference in production)</a:t>
            </a:r>
          </a:p>
          <a:p>
            <a:r>
              <a:rPr lang="en-DE" sz="2200" dirty="0">
                <a:solidFill>
                  <a:schemeClr val="bg1"/>
                </a:solidFill>
                <a:latin typeface="+mj-lt"/>
                <a:sym typeface="Wingdings" panose="05000000000000000000" pitchFamily="2" charset="2"/>
              </a:rPr>
              <a:t>Requesting a </a:t>
            </a:r>
            <a:r>
              <a:rPr lang="en-DE" sz="2200" b="1" dirty="0">
                <a:solidFill>
                  <a:schemeClr val="bg1"/>
                </a:solidFill>
                <a:latin typeface="+mj-lt"/>
                <a:sym typeface="Wingdings" panose="05000000000000000000" pitchFamily="2" charset="2"/>
              </a:rPr>
              <a:t>secure environment </a:t>
            </a:r>
            <a:r>
              <a:rPr lang="en-DE" sz="2200" dirty="0">
                <a:solidFill>
                  <a:schemeClr val="bg1"/>
                </a:solidFill>
                <a:latin typeface="+mj-lt"/>
                <a:sym typeface="Wingdings" panose="05000000000000000000" pitchFamily="2" charset="2"/>
              </a:rPr>
              <a:t>for training and inference</a:t>
            </a:r>
          </a:p>
          <a:p>
            <a:r>
              <a:rPr lang="en-DE" sz="2200" dirty="0">
                <a:solidFill>
                  <a:schemeClr val="bg1"/>
                </a:solidFill>
                <a:latin typeface="+mj-lt"/>
              </a:rPr>
              <a:t>Asking for </a:t>
            </a:r>
            <a:r>
              <a:rPr lang="en-DE" sz="2200" b="1" dirty="0">
                <a:solidFill>
                  <a:schemeClr val="bg1"/>
                </a:solidFill>
                <a:latin typeface="+mj-lt"/>
              </a:rPr>
              <a:t>ease of migration </a:t>
            </a:r>
            <a:r>
              <a:rPr lang="en-DE" sz="2200" dirty="0">
                <a:solidFill>
                  <a:schemeClr val="bg1"/>
                </a:solidFill>
                <a:latin typeface="+mj-lt"/>
              </a:rPr>
              <a:t>of existing (Cloud) workloads to HammerHAI</a:t>
            </a:r>
          </a:p>
          <a:p>
            <a:pPr lvl="1"/>
            <a:r>
              <a:rPr lang="en-DE" sz="2200" dirty="0">
                <a:solidFill>
                  <a:schemeClr val="bg1"/>
                </a:solidFill>
                <a:latin typeface="+mj-lt"/>
              </a:rPr>
              <a:t>Run containerised applications</a:t>
            </a:r>
          </a:p>
          <a:p>
            <a:pPr lvl="1"/>
            <a:r>
              <a:rPr lang="en-DE" sz="2200" dirty="0">
                <a:solidFill>
                  <a:schemeClr val="bg1"/>
                </a:solidFill>
                <a:latin typeface="+mj-lt"/>
              </a:rPr>
              <a:t>Request easy access to data and compute resources</a:t>
            </a:r>
          </a:p>
          <a:p>
            <a:r>
              <a:rPr lang="en-US" sz="2200" dirty="0">
                <a:solidFill>
                  <a:schemeClr val="bg1"/>
                </a:solidFill>
                <a:latin typeface="+mj-lt"/>
                <a:sym typeface="Wingdings" panose="05000000000000000000" pitchFamily="2" charset="2"/>
              </a:rPr>
              <a:t>We foresee </a:t>
            </a:r>
            <a:r>
              <a:rPr lang="en-US" sz="2200" b="1" dirty="0">
                <a:solidFill>
                  <a:schemeClr val="bg1"/>
                </a:solidFill>
                <a:latin typeface="+mj-lt"/>
                <a:sym typeface="Wingdings" panose="05000000000000000000" pitchFamily="2" charset="2"/>
              </a:rPr>
              <a:t>extended user support</a:t>
            </a:r>
            <a:r>
              <a:rPr lang="en-US" sz="2200" dirty="0">
                <a:solidFill>
                  <a:schemeClr val="bg1"/>
                </a:solidFill>
                <a:latin typeface="+mj-lt"/>
                <a:sym typeface="Wingdings" panose="05000000000000000000" pitchFamily="2" charset="2"/>
              </a:rPr>
              <a:t>, especially for the onboarding of companies</a:t>
            </a:r>
            <a:endParaRPr lang="en-DE" sz="2200" dirty="0">
              <a:solidFill>
                <a:schemeClr val="bg1"/>
              </a:solidFill>
              <a:latin typeface="+mj-lt"/>
              <a:sym typeface="Wingdings" panose="05000000000000000000" pitchFamily="2" charset="2"/>
            </a:endParaRPr>
          </a:p>
          <a:p>
            <a:pPr lvl="1">
              <a:buFont typeface="Wingdings" panose="05000000000000000000" pitchFamily="2" charset="2"/>
              <a:buChar char="à"/>
            </a:pPr>
            <a:r>
              <a:rPr lang="en-DE" sz="2200" dirty="0">
                <a:solidFill>
                  <a:schemeClr val="bg1"/>
                </a:solidFill>
                <a:latin typeface="+mj-lt"/>
                <a:sym typeface="Wingdings" panose="05000000000000000000" pitchFamily="2" charset="2"/>
              </a:rPr>
              <a:t> Software ecosystem and job submission similar to the Cloud is essential</a:t>
            </a:r>
          </a:p>
          <a:p>
            <a:pPr lvl="1">
              <a:buFont typeface="Wingdings" panose="05000000000000000000" pitchFamily="2" charset="2"/>
              <a:buChar char="à"/>
            </a:pPr>
            <a:r>
              <a:rPr lang="en-DE" sz="2200" dirty="0">
                <a:solidFill>
                  <a:schemeClr val="bg1"/>
                </a:solidFill>
                <a:latin typeface="+mj-lt"/>
                <a:sym typeface="Wingdings" panose="05000000000000000000" pitchFamily="2" charset="2"/>
              </a:rPr>
              <a:t> User documentation will be crucial</a:t>
            </a:r>
          </a:p>
        </p:txBody>
      </p:sp>
      <p:pic>
        <p:nvPicPr>
          <p:cNvPr id="5" name="image40.png">
            <a:extLst>
              <a:ext uri="{FF2B5EF4-FFF2-40B4-BE49-F238E27FC236}">
                <a16:creationId xmlns:a16="http://schemas.microsoft.com/office/drawing/2014/main" id="{21F45782-7FDE-4D35-A3F5-6CFAECCDE9CB}"/>
              </a:ext>
            </a:extLst>
          </p:cNvPr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465" y="6019799"/>
            <a:ext cx="860013" cy="661029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187706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54FB48-11B1-4BA0-8E1A-F1D80598A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User Support Services</a:t>
            </a:r>
          </a:p>
        </p:txBody>
      </p:sp>
      <p:pic>
        <p:nvPicPr>
          <p:cNvPr id="4" name="image45.png">
            <a:extLst>
              <a:ext uri="{FF2B5EF4-FFF2-40B4-BE49-F238E27FC236}">
                <a16:creationId xmlns:a16="http://schemas.microsoft.com/office/drawing/2014/main" id="{B1B81F40-F466-4826-8FF8-BC9C1E67FF95}"/>
              </a:ext>
            </a:extLst>
          </p:cNvPr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91676" y="1254217"/>
            <a:ext cx="7145371" cy="4686176"/>
          </a:xfrm>
          <a:prstGeom prst="rect">
            <a:avLst/>
          </a:prstGeom>
          <a:ln/>
        </p:spPr>
      </p:pic>
      <p:pic>
        <p:nvPicPr>
          <p:cNvPr id="5" name="image40.png">
            <a:extLst>
              <a:ext uri="{FF2B5EF4-FFF2-40B4-BE49-F238E27FC236}">
                <a16:creationId xmlns:a16="http://schemas.microsoft.com/office/drawing/2014/main" id="{C041E090-0DE0-42DA-8239-30888BB31686}"/>
              </a:ext>
            </a:extLst>
          </p:cNvPr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465" y="6019799"/>
            <a:ext cx="860013" cy="661029"/>
          </a:xfrm>
          <a:prstGeom prst="rect">
            <a:avLst/>
          </a:prstGeom>
          <a:ln/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3F57D2B-08FF-44AE-8C3C-3B469FA38854}"/>
              </a:ext>
            </a:extLst>
          </p:cNvPr>
          <p:cNvSpPr txBox="1">
            <a:spLocks/>
          </p:cNvSpPr>
          <p:nvPr/>
        </p:nvSpPr>
        <p:spPr>
          <a:xfrm>
            <a:off x="8261873" y="1780392"/>
            <a:ext cx="3086374" cy="412931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DE" sz="2200" dirty="0">
                <a:solidFill>
                  <a:schemeClr val="bg1"/>
                </a:solidFill>
              </a:rPr>
              <a:t>Each user gets assigned a dedicated person (“concierge”) that accompanies them from onboarding to production.</a:t>
            </a:r>
            <a:endParaRPr lang="de-DE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4681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CAB969-C5F5-4FC5-A115-D03883F0D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HammerHAI Goal: Support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entire</a:t>
            </a:r>
            <a:r>
              <a:rPr lang="de-DE" dirty="0"/>
              <a:t> AI Lifecycle</a:t>
            </a:r>
          </a:p>
        </p:txBody>
      </p:sp>
      <p:pic>
        <p:nvPicPr>
          <p:cNvPr id="4" name="Picture 9">
            <a:extLst>
              <a:ext uri="{FF2B5EF4-FFF2-40B4-BE49-F238E27FC236}">
                <a16:creationId xmlns:a16="http://schemas.microsoft.com/office/drawing/2014/main" id="{ED28D999-0F37-4346-872A-1FC7794307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5509" y="1704975"/>
            <a:ext cx="9805702" cy="4287034"/>
          </a:xfrm>
          <a:prstGeom prst="rect">
            <a:avLst/>
          </a:prstGeom>
        </p:spPr>
      </p:pic>
      <p:pic>
        <p:nvPicPr>
          <p:cNvPr id="5" name="image40.png">
            <a:extLst>
              <a:ext uri="{FF2B5EF4-FFF2-40B4-BE49-F238E27FC236}">
                <a16:creationId xmlns:a16="http://schemas.microsoft.com/office/drawing/2014/main" id="{6A029969-B093-433C-8B9B-4C6283193424}"/>
              </a:ext>
            </a:extLst>
          </p:cNvPr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465" y="6019799"/>
            <a:ext cx="860013" cy="661029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917775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895D2C-7862-4F57-A162-281C2315B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HammerHAI Infrastructure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9DD3960A-29A4-486B-9BCA-254E904B5DFC}"/>
              </a:ext>
            </a:extLst>
          </p:cNvPr>
          <p:cNvSpPr txBox="1">
            <a:spLocks/>
          </p:cNvSpPr>
          <p:nvPr/>
        </p:nvSpPr>
        <p:spPr>
          <a:xfrm>
            <a:off x="630808" y="1780392"/>
            <a:ext cx="10717439" cy="412931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200" dirty="0" err="1">
                <a:solidFill>
                  <a:schemeClr val="bg1"/>
                </a:solidFill>
                <a:latin typeface="Overpass" pitchFamily="2" charset="0"/>
              </a:rPr>
              <a:t>Now</a:t>
            </a:r>
            <a:r>
              <a:rPr lang="de-DE" sz="2200" dirty="0">
                <a:solidFill>
                  <a:schemeClr val="bg1"/>
                </a:solidFill>
                <a:latin typeface="Overpass" pitchFamily="2" charset="0"/>
              </a:rPr>
              <a:t>: </a:t>
            </a:r>
            <a:r>
              <a:rPr lang="en-DE" sz="2200" dirty="0">
                <a:solidFill>
                  <a:schemeClr val="bg1"/>
                </a:solidFill>
                <a:latin typeface="Overpass" pitchFamily="2" charset="0"/>
              </a:rPr>
              <a:t>L</a:t>
            </a:r>
            <a:r>
              <a:rPr lang="de-DE" sz="2200" dirty="0" err="1">
                <a:solidFill>
                  <a:schemeClr val="bg1"/>
                </a:solidFill>
                <a:latin typeface="Overpass" pitchFamily="2" charset="0"/>
              </a:rPr>
              <a:t>everage</a:t>
            </a:r>
            <a:r>
              <a:rPr lang="de-DE" sz="2200" dirty="0">
                <a:solidFill>
                  <a:schemeClr val="bg1"/>
                </a:solidFill>
                <a:latin typeface="Overpass" pitchFamily="2" charset="0"/>
              </a:rPr>
              <a:t> </a:t>
            </a:r>
            <a:r>
              <a:rPr lang="de-DE" sz="2200" b="1" dirty="0" err="1">
                <a:solidFill>
                  <a:schemeClr val="bg1"/>
                </a:solidFill>
                <a:latin typeface="Overpass" pitchFamily="2" charset="0"/>
              </a:rPr>
              <a:t>existing</a:t>
            </a:r>
            <a:r>
              <a:rPr lang="de-DE" sz="2200" b="1" dirty="0">
                <a:solidFill>
                  <a:schemeClr val="bg1"/>
                </a:solidFill>
                <a:latin typeface="Overpass" pitchFamily="2" charset="0"/>
              </a:rPr>
              <a:t> AI-</a:t>
            </a:r>
            <a:r>
              <a:rPr lang="de-DE" sz="2200" b="1" dirty="0" err="1">
                <a:solidFill>
                  <a:schemeClr val="bg1"/>
                </a:solidFill>
                <a:latin typeface="Overpass" pitchFamily="2" charset="0"/>
              </a:rPr>
              <a:t>specific</a:t>
            </a:r>
            <a:r>
              <a:rPr lang="de-DE" sz="2200" b="1" dirty="0">
                <a:solidFill>
                  <a:schemeClr val="bg1"/>
                </a:solidFill>
                <a:latin typeface="Overpass" pitchFamily="2" charset="0"/>
              </a:rPr>
              <a:t> </a:t>
            </a:r>
            <a:r>
              <a:rPr lang="de-DE" sz="2200" b="1" dirty="0" err="1">
                <a:solidFill>
                  <a:schemeClr val="bg1"/>
                </a:solidFill>
                <a:latin typeface="Overpass" pitchFamily="2" charset="0"/>
              </a:rPr>
              <a:t>infrastructures</a:t>
            </a:r>
            <a:r>
              <a:rPr lang="en-DE" sz="2200" dirty="0">
                <a:solidFill>
                  <a:schemeClr val="bg1"/>
                </a:solidFill>
                <a:latin typeface="Overpass" pitchFamily="2" charset="0"/>
              </a:rPr>
              <a:t> </a:t>
            </a:r>
            <a:r>
              <a:rPr lang="de-DE" sz="2200" dirty="0">
                <a:solidFill>
                  <a:schemeClr val="bg1"/>
                </a:solidFill>
                <a:latin typeface="Overpass" pitchFamily="2" charset="0"/>
              </a:rPr>
              <a:t>at</a:t>
            </a:r>
            <a:endParaRPr lang="en-DE" sz="2200" dirty="0">
              <a:solidFill>
                <a:schemeClr val="bg1"/>
              </a:solidFill>
              <a:latin typeface="Overpass" pitchFamily="2" charset="0"/>
            </a:endParaRPr>
          </a:p>
          <a:p>
            <a:pPr lvl="1"/>
            <a:r>
              <a:rPr lang="de-DE" sz="2200" dirty="0">
                <a:solidFill>
                  <a:schemeClr val="bg1"/>
                </a:solidFill>
                <a:latin typeface="Overpass" pitchFamily="2" charset="0"/>
              </a:rPr>
              <a:t>HLRS, LRZ, GWDG, </a:t>
            </a:r>
            <a:r>
              <a:rPr lang="en-DE" sz="2200" dirty="0">
                <a:solidFill>
                  <a:schemeClr val="bg1"/>
                </a:solidFill>
                <a:latin typeface="Overpass" pitchFamily="2" charset="0"/>
              </a:rPr>
              <a:t>and </a:t>
            </a:r>
            <a:r>
              <a:rPr lang="de-DE" sz="2200" dirty="0">
                <a:solidFill>
                  <a:schemeClr val="bg1"/>
                </a:solidFill>
                <a:latin typeface="Overpass" pitchFamily="2" charset="0"/>
              </a:rPr>
              <a:t>KIT</a:t>
            </a:r>
            <a:endParaRPr lang="en-DE" sz="2200" dirty="0">
              <a:solidFill>
                <a:schemeClr val="bg1"/>
              </a:solidFill>
              <a:latin typeface="Overpass" pitchFamily="2" charset="0"/>
            </a:endParaRPr>
          </a:p>
          <a:p>
            <a:pPr lvl="1"/>
            <a:r>
              <a:rPr lang="de-DE" sz="2200" dirty="0" err="1">
                <a:solidFill>
                  <a:schemeClr val="bg1"/>
                </a:solidFill>
                <a:latin typeface="Overpass" pitchFamily="2" charset="0"/>
              </a:rPr>
              <a:t>Cooperation</a:t>
            </a:r>
            <a:r>
              <a:rPr lang="de-DE" sz="2200" dirty="0">
                <a:solidFill>
                  <a:schemeClr val="bg1"/>
                </a:solidFill>
                <a:latin typeface="Overpass" pitchFamily="2" charset="0"/>
              </a:rPr>
              <a:t> </a:t>
            </a:r>
            <a:r>
              <a:rPr lang="de-DE" sz="2200" dirty="0" err="1">
                <a:solidFill>
                  <a:schemeClr val="bg1"/>
                </a:solidFill>
                <a:latin typeface="Overpass" pitchFamily="2" charset="0"/>
              </a:rPr>
              <a:t>with</a:t>
            </a:r>
            <a:r>
              <a:rPr lang="de-DE" sz="2200" dirty="0">
                <a:solidFill>
                  <a:schemeClr val="bg1"/>
                </a:solidFill>
                <a:latin typeface="Overpass" pitchFamily="2" charset="0"/>
              </a:rPr>
              <a:t> </a:t>
            </a:r>
            <a:r>
              <a:rPr lang="en-DE" sz="2200" dirty="0">
                <a:solidFill>
                  <a:schemeClr val="bg1"/>
                </a:solidFill>
                <a:latin typeface="Overpass" pitchFamily="2" charset="0"/>
              </a:rPr>
              <a:t>other EuroHPC JU Hosting Entities being an AI Factory</a:t>
            </a:r>
            <a:endParaRPr lang="de-DE" sz="2200" dirty="0">
              <a:solidFill>
                <a:schemeClr val="bg1"/>
              </a:solidFill>
              <a:latin typeface="Overpass" pitchFamily="2" charset="0"/>
            </a:endParaRPr>
          </a:p>
          <a:p>
            <a:endParaRPr lang="en-DE" sz="2200" b="1" dirty="0">
              <a:solidFill>
                <a:schemeClr val="bg1"/>
              </a:solidFill>
              <a:latin typeface="Overpass" pitchFamily="2" charset="0"/>
            </a:endParaRPr>
          </a:p>
          <a:p>
            <a:r>
              <a:rPr lang="de-DE" sz="2200" b="1" dirty="0" err="1">
                <a:solidFill>
                  <a:schemeClr val="bg1"/>
                </a:solidFill>
                <a:latin typeface="Overpass" pitchFamily="2" charset="0"/>
              </a:rPr>
              <a:t>Near</a:t>
            </a:r>
            <a:r>
              <a:rPr lang="de-DE" sz="2200" b="1" dirty="0">
                <a:solidFill>
                  <a:schemeClr val="bg1"/>
                </a:solidFill>
                <a:latin typeface="Overpass" pitchFamily="2" charset="0"/>
              </a:rPr>
              <a:t> Future: The HammerHAI System</a:t>
            </a:r>
            <a:endParaRPr lang="en-DE" sz="2200" dirty="0">
              <a:solidFill>
                <a:schemeClr val="bg1"/>
              </a:solidFill>
              <a:latin typeface="Overpass" pitchFamily="2" charset="0"/>
            </a:endParaRPr>
          </a:p>
          <a:p>
            <a:pPr lvl="1"/>
            <a:r>
              <a:rPr lang="en-DE" sz="2200" dirty="0">
                <a:solidFill>
                  <a:schemeClr val="bg1"/>
                </a:solidFill>
                <a:latin typeface="Overpass" pitchFamily="2" charset="0"/>
              </a:rPr>
              <a:t>Procurement </a:t>
            </a:r>
            <a:r>
              <a:rPr lang="de-DE" sz="2200" dirty="0">
                <a:solidFill>
                  <a:schemeClr val="bg1"/>
                </a:solidFill>
                <a:latin typeface="Overpass" pitchFamily="2" charset="0"/>
              </a:rPr>
              <a:t>of </a:t>
            </a:r>
            <a:r>
              <a:rPr lang="de-DE" sz="2200" dirty="0" err="1">
                <a:solidFill>
                  <a:schemeClr val="bg1"/>
                </a:solidFill>
                <a:latin typeface="Overpass" pitchFamily="2" charset="0"/>
              </a:rPr>
              <a:t>the</a:t>
            </a:r>
            <a:r>
              <a:rPr lang="de-DE" sz="2200" dirty="0">
                <a:solidFill>
                  <a:schemeClr val="bg1"/>
                </a:solidFill>
                <a:latin typeface="Overpass" pitchFamily="2" charset="0"/>
              </a:rPr>
              <a:t> </a:t>
            </a:r>
            <a:r>
              <a:rPr lang="de-DE" sz="2200" dirty="0" err="1">
                <a:solidFill>
                  <a:schemeClr val="bg1"/>
                </a:solidFill>
                <a:latin typeface="Overpass" pitchFamily="2" charset="0"/>
              </a:rPr>
              <a:t>dedicated</a:t>
            </a:r>
            <a:r>
              <a:rPr lang="de-DE" sz="2200" dirty="0">
                <a:solidFill>
                  <a:schemeClr val="bg1"/>
                </a:solidFill>
                <a:latin typeface="Overpass" pitchFamily="2" charset="0"/>
              </a:rPr>
              <a:t> </a:t>
            </a:r>
            <a:r>
              <a:rPr lang="de-DE" sz="2200" dirty="0" err="1">
                <a:solidFill>
                  <a:schemeClr val="bg1"/>
                </a:solidFill>
                <a:latin typeface="Overpass" pitchFamily="2" charset="0"/>
              </a:rPr>
              <a:t>system</a:t>
            </a:r>
            <a:r>
              <a:rPr lang="de-DE" sz="2200" dirty="0">
                <a:solidFill>
                  <a:schemeClr val="bg1"/>
                </a:solidFill>
                <a:latin typeface="Overpass" pitchFamily="2" charset="0"/>
              </a:rPr>
              <a:t> was</a:t>
            </a:r>
            <a:r>
              <a:rPr lang="en-DE" sz="2200" dirty="0">
                <a:solidFill>
                  <a:schemeClr val="bg1"/>
                </a:solidFill>
                <a:latin typeface="Overpass" pitchFamily="2" charset="0"/>
              </a:rPr>
              <a:t> started in April 2025</a:t>
            </a:r>
          </a:p>
          <a:p>
            <a:pPr lvl="1"/>
            <a:r>
              <a:rPr lang="en-DE" sz="2200" dirty="0">
                <a:solidFill>
                  <a:schemeClr val="bg1"/>
                </a:solidFill>
                <a:latin typeface="Overpass" pitchFamily="2" charset="0"/>
              </a:rPr>
              <a:t>Contract signature expected by October/November 2025</a:t>
            </a:r>
          </a:p>
          <a:p>
            <a:pPr lvl="1"/>
            <a:r>
              <a:rPr lang="en-DE" sz="2200" dirty="0">
                <a:solidFill>
                  <a:schemeClr val="bg1"/>
                </a:solidFill>
                <a:latin typeface="Overpass" pitchFamily="2" charset="0"/>
              </a:rPr>
              <a:t>First partition of the AI-optimised supercomputer to be delivered in </a:t>
            </a:r>
            <a:r>
              <a:rPr lang="de-DE" sz="2200" dirty="0">
                <a:solidFill>
                  <a:schemeClr val="bg1"/>
                </a:solidFill>
                <a:latin typeface="Overpass" pitchFamily="2" charset="0"/>
              </a:rPr>
              <a:t>Q1/26</a:t>
            </a:r>
          </a:p>
          <a:p>
            <a:pPr lvl="1"/>
            <a:endParaRPr lang="de-DE" sz="2200" dirty="0">
              <a:solidFill>
                <a:schemeClr val="bg1"/>
              </a:solidFill>
              <a:latin typeface="Overpass" pitchFamily="2" charset="0"/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r>
              <a:rPr lang="de-DE" sz="2200" dirty="0">
                <a:solidFill>
                  <a:schemeClr val="bg1"/>
                </a:solidFill>
                <a:latin typeface="Overpass" pitchFamily="2" charset="0"/>
              </a:rPr>
              <a:t>Goal: Operational </a:t>
            </a:r>
            <a:r>
              <a:rPr lang="de-DE" sz="2200" dirty="0" err="1">
                <a:solidFill>
                  <a:schemeClr val="bg1"/>
                </a:solidFill>
                <a:latin typeface="Overpass" pitchFamily="2" charset="0"/>
              </a:rPr>
              <a:t>as</a:t>
            </a:r>
            <a:r>
              <a:rPr lang="de-DE" sz="2200" dirty="0">
                <a:solidFill>
                  <a:schemeClr val="bg1"/>
                </a:solidFill>
                <a:latin typeface="Overpass" pitchFamily="2" charset="0"/>
              </a:rPr>
              <a:t> </a:t>
            </a:r>
            <a:r>
              <a:rPr lang="de-DE" sz="2200" dirty="0" err="1">
                <a:solidFill>
                  <a:schemeClr val="bg1"/>
                </a:solidFill>
                <a:latin typeface="Overpass" pitchFamily="2" charset="0"/>
              </a:rPr>
              <a:t>soon</a:t>
            </a:r>
            <a:r>
              <a:rPr lang="de-DE" sz="2200" dirty="0">
                <a:solidFill>
                  <a:schemeClr val="bg1"/>
                </a:solidFill>
                <a:latin typeface="Overpass" pitchFamily="2" charset="0"/>
              </a:rPr>
              <a:t> </a:t>
            </a:r>
            <a:r>
              <a:rPr lang="de-DE" sz="2200" dirty="0" err="1">
                <a:solidFill>
                  <a:schemeClr val="bg1"/>
                </a:solidFill>
                <a:latin typeface="Overpass" pitchFamily="2" charset="0"/>
              </a:rPr>
              <a:t>as</a:t>
            </a:r>
            <a:r>
              <a:rPr lang="de-DE" sz="2200" dirty="0">
                <a:solidFill>
                  <a:schemeClr val="bg1"/>
                </a:solidFill>
                <a:latin typeface="Overpass" pitchFamily="2" charset="0"/>
              </a:rPr>
              <a:t> possible</a:t>
            </a:r>
          </a:p>
          <a:p>
            <a:endParaRPr lang="en-DE" sz="2200" dirty="0">
              <a:solidFill>
                <a:schemeClr val="bg1"/>
              </a:solidFill>
              <a:latin typeface="Overpass" pitchFamily="2" charset="0"/>
            </a:endParaRPr>
          </a:p>
        </p:txBody>
      </p:sp>
      <p:pic>
        <p:nvPicPr>
          <p:cNvPr id="5" name="image40.png">
            <a:extLst>
              <a:ext uri="{FF2B5EF4-FFF2-40B4-BE49-F238E27FC236}">
                <a16:creationId xmlns:a16="http://schemas.microsoft.com/office/drawing/2014/main" id="{7D707BF1-A346-4D9F-809E-43E1E16C778E}"/>
              </a:ext>
            </a:extLst>
          </p:cNvPr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465" y="6019799"/>
            <a:ext cx="860013" cy="661029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482342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A95251-B0F5-4E36-A0B9-42DE3A33B0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First </a:t>
            </a:r>
            <a:r>
              <a:rPr lang="de-DE" dirty="0" err="1"/>
              <a:t>Steps</a:t>
            </a:r>
            <a:r>
              <a:rPr lang="de-DE" dirty="0"/>
              <a:t> (</a:t>
            </a:r>
            <a:r>
              <a:rPr lang="de-DE" dirty="0" err="1"/>
              <a:t>preparation</a:t>
            </a:r>
            <a:r>
              <a:rPr lang="de-DE" dirty="0"/>
              <a:t> </a:t>
            </a:r>
            <a:r>
              <a:rPr lang="de-DE" dirty="0" err="1"/>
              <a:t>phase</a:t>
            </a:r>
            <a:r>
              <a:rPr lang="de-DE" dirty="0"/>
              <a:t>)</a:t>
            </a:r>
          </a:p>
        </p:txBody>
      </p:sp>
      <p:pic>
        <p:nvPicPr>
          <p:cNvPr id="5" name="image40.png">
            <a:extLst>
              <a:ext uri="{FF2B5EF4-FFF2-40B4-BE49-F238E27FC236}">
                <a16:creationId xmlns:a16="http://schemas.microsoft.com/office/drawing/2014/main" id="{8240486F-676D-4D79-9914-63C649C81803}"/>
              </a:ext>
            </a:extLst>
          </p:cNvPr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465" y="6019799"/>
            <a:ext cx="860013" cy="661029"/>
          </a:xfrm>
          <a:prstGeom prst="rect">
            <a:avLst/>
          </a:prstGeom>
          <a:ln/>
        </p:spPr>
      </p:pic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3C54BFBA-63B8-4424-A6CF-7E74EEA96295}"/>
              </a:ext>
            </a:extLst>
          </p:cNvPr>
          <p:cNvSpPr txBox="1">
            <a:spLocks/>
          </p:cNvSpPr>
          <p:nvPr/>
        </p:nvSpPr>
        <p:spPr>
          <a:xfrm>
            <a:off x="630808" y="1475595"/>
            <a:ext cx="7428311" cy="412931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500" dirty="0">
                <a:solidFill>
                  <a:schemeClr val="bg1"/>
                </a:solidFill>
                <a:latin typeface="+mj-lt"/>
              </a:rPr>
              <a:t>Main principle of HammerHAI: No re-invention of the wheel, make things as quick as possible available. Users drive the evolution!</a:t>
            </a:r>
          </a:p>
          <a:p>
            <a:pPr marL="0" indent="0">
              <a:buNone/>
            </a:pPr>
            <a:endParaRPr lang="en-GB" sz="2500" dirty="0">
              <a:solidFill>
                <a:schemeClr val="bg1"/>
              </a:solidFill>
              <a:latin typeface="+mj-lt"/>
            </a:endParaRPr>
          </a:p>
          <a:p>
            <a:r>
              <a:rPr lang="en-GB" sz="2200" dirty="0" err="1">
                <a:solidFill>
                  <a:schemeClr val="bg1"/>
                </a:solidFill>
                <a:latin typeface="+mj-lt"/>
              </a:rPr>
              <a:t>KafkaLM</a:t>
            </a:r>
            <a:r>
              <a:rPr lang="en-GB" sz="2200" dirty="0">
                <a:solidFill>
                  <a:schemeClr val="bg1"/>
                </a:solidFill>
                <a:latin typeface="+mj-lt"/>
              </a:rPr>
              <a:t> (</a:t>
            </a:r>
            <a:r>
              <a:rPr lang="en-GB" sz="2200" dirty="0">
                <a:solidFill>
                  <a:schemeClr val="bg1"/>
                </a:solidFill>
                <a:latin typeface="+mj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https://kafkalm.com/kafka-3.1</a:t>
            </a:r>
            <a:r>
              <a:rPr lang="en-GB" sz="2200" dirty="0">
                <a:solidFill>
                  <a:schemeClr val="bg1"/>
                </a:solidFill>
                <a:latin typeface="+mj-lt"/>
              </a:rPr>
              <a:t>)</a:t>
            </a:r>
          </a:p>
          <a:p>
            <a:r>
              <a:rPr lang="en-GB" sz="2200" b="1" dirty="0">
                <a:solidFill>
                  <a:schemeClr val="bg1"/>
                </a:solidFill>
                <a:latin typeface="+mj-lt"/>
              </a:rPr>
              <a:t>Seedbox.ai </a:t>
            </a:r>
            <a:r>
              <a:rPr lang="en-GB" sz="2200" dirty="0">
                <a:solidFill>
                  <a:schemeClr val="bg1"/>
                </a:solidFill>
                <a:latin typeface="+mj-lt"/>
              </a:rPr>
              <a:t>trained multi-lingual LLMs on Hunter</a:t>
            </a:r>
          </a:p>
          <a:p>
            <a:pPr lvl="1"/>
            <a:r>
              <a:rPr lang="en-GB" sz="2200" dirty="0">
                <a:solidFill>
                  <a:schemeClr val="bg1"/>
                </a:solidFill>
                <a:latin typeface="+mj-lt"/>
              </a:rPr>
              <a:t>KafkaLM-8B and KafkaLM-70B</a:t>
            </a:r>
          </a:p>
          <a:p>
            <a:pPr lvl="1"/>
            <a:r>
              <a:rPr lang="en-GB" sz="2200" b="1" dirty="0">
                <a:solidFill>
                  <a:schemeClr val="bg1"/>
                </a:solidFill>
                <a:latin typeface="+mj-lt"/>
              </a:rPr>
              <a:t>24 languages </a:t>
            </a:r>
            <a:r>
              <a:rPr lang="en-GB" sz="2200" dirty="0">
                <a:solidFill>
                  <a:schemeClr val="bg1"/>
                </a:solidFill>
                <a:latin typeface="+mj-lt"/>
              </a:rPr>
              <a:t>supported</a:t>
            </a:r>
          </a:p>
          <a:p>
            <a:r>
              <a:rPr lang="en-DE" sz="2200" dirty="0">
                <a:solidFill>
                  <a:schemeClr val="bg1"/>
                </a:solidFill>
                <a:latin typeface="+mj-lt"/>
              </a:rPr>
              <a:t>Workload is </a:t>
            </a:r>
            <a:r>
              <a:rPr lang="en-GB" sz="2200" dirty="0">
                <a:solidFill>
                  <a:schemeClr val="bg1"/>
                </a:solidFill>
                <a:latin typeface="+mj-lt"/>
              </a:rPr>
              <a:t>about 30 hours on 32x AMD MI300A</a:t>
            </a:r>
          </a:p>
          <a:p>
            <a:r>
              <a:rPr lang="en-GB" sz="2200" dirty="0">
                <a:solidFill>
                  <a:schemeClr val="bg1"/>
                </a:solidFill>
                <a:latin typeface="+mj-lt"/>
              </a:rPr>
              <a:t>Pre-HammerHAI Action to validate service provisioning to </a:t>
            </a:r>
            <a:r>
              <a:rPr lang="en-GB" sz="2200" dirty="0" err="1">
                <a:solidFill>
                  <a:schemeClr val="bg1"/>
                </a:solidFill>
                <a:latin typeface="+mj-lt"/>
              </a:rPr>
              <a:t>Startups</a:t>
            </a:r>
            <a:endParaRPr lang="de-DE" sz="2200" dirty="0">
              <a:solidFill>
                <a:schemeClr val="bg1"/>
              </a:solidFill>
              <a:latin typeface="+mj-lt"/>
            </a:endParaRPr>
          </a:p>
          <a:p>
            <a:pPr lvl="1"/>
            <a:endParaRPr lang="en-GB" sz="2200" dirty="0">
              <a:solidFill>
                <a:schemeClr val="bg1"/>
              </a:solidFill>
              <a:latin typeface="Overpass" pitchFamily="2" charset="0"/>
            </a:endParaRP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id="{89FC5BC3-EFF6-46B1-82B1-F953B9982A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41582" y="1733014"/>
            <a:ext cx="1795489" cy="1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HLRS Hunter ©Julian Holzwarth">
            <a:extLst>
              <a:ext uri="{FF2B5EF4-FFF2-40B4-BE49-F238E27FC236}">
                <a16:creationId xmlns:a16="http://schemas.microsoft.com/office/drawing/2014/main" id="{F1B0AB93-8847-4BC0-ADDF-3E8AB67CDE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43901" y="3533614"/>
            <a:ext cx="3593170" cy="2376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7BEB7F8C-42CC-4B04-B138-FCDABCFD14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43901" y="1733013"/>
            <a:ext cx="1800600" cy="18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69198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8500A92-3717-4938-BF0E-B4AFBFB60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Goal: </a:t>
            </a:r>
            <a:r>
              <a:rPr lang="en-DE" dirty="0"/>
              <a:t>GenAI Platform for HammerHAI</a:t>
            </a:r>
            <a:endParaRPr lang="de-DE" dirty="0"/>
          </a:p>
        </p:txBody>
      </p:sp>
      <p:pic>
        <p:nvPicPr>
          <p:cNvPr id="4" name="image40.png">
            <a:extLst>
              <a:ext uri="{FF2B5EF4-FFF2-40B4-BE49-F238E27FC236}">
                <a16:creationId xmlns:a16="http://schemas.microsoft.com/office/drawing/2014/main" id="{85353BD6-FD2E-467E-8218-77A36F91D4EB}"/>
              </a:ext>
            </a:extLst>
          </p:cNvPr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465" y="6019799"/>
            <a:ext cx="860013" cy="661029"/>
          </a:xfrm>
          <a:prstGeom prst="rect">
            <a:avLst/>
          </a:prstGeom>
          <a:ln/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82478AF-4C38-4EDD-87F6-F2ACAEC5F70B}"/>
              </a:ext>
            </a:extLst>
          </p:cNvPr>
          <p:cNvSpPr txBox="1">
            <a:spLocks/>
          </p:cNvSpPr>
          <p:nvPr/>
        </p:nvSpPr>
        <p:spPr>
          <a:xfrm>
            <a:off x="630809" y="1780392"/>
            <a:ext cx="5465191" cy="412931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b="1" dirty="0">
                <a:solidFill>
                  <a:schemeClr val="bg1"/>
                </a:solidFill>
                <a:latin typeface="+mj-lt"/>
                <a:ea typeface="MS Gothic" panose="020B0609070205080204" pitchFamily="49" charset="-128"/>
              </a:rPr>
              <a:t>Secure AI Platform for SMEs</a:t>
            </a:r>
            <a:endParaRPr lang="en-US" sz="2200" dirty="0">
              <a:solidFill>
                <a:schemeClr val="bg1"/>
              </a:solidFill>
              <a:latin typeface="+mj-lt"/>
              <a:ea typeface="MS Gothic" panose="020B0609070205080204" pitchFamily="49" charset="-128"/>
            </a:endParaRPr>
          </a:p>
          <a:p>
            <a:pPr lvl="1"/>
            <a:r>
              <a:rPr lang="en-DE" sz="2200" dirty="0">
                <a:solidFill>
                  <a:schemeClr val="bg1"/>
                </a:solidFill>
                <a:latin typeface="+mj-lt"/>
                <a:ea typeface="MS Gothic" panose="020B0609070205080204" pitchFamily="49" charset="-128"/>
              </a:rPr>
              <a:t>Hosting of AI models for </a:t>
            </a:r>
            <a:r>
              <a:rPr lang="en-DE" sz="2200" b="1" dirty="0">
                <a:solidFill>
                  <a:schemeClr val="bg1"/>
                </a:solidFill>
                <a:latin typeface="+mj-lt"/>
                <a:ea typeface="MS Gothic" panose="020B0609070205080204" pitchFamily="49" charset="-128"/>
              </a:rPr>
              <a:t>inference</a:t>
            </a:r>
            <a:endParaRPr lang="en-US" sz="2200" dirty="0">
              <a:solidFill>
                <a:schemeClr val="bg1"/>
              </a:solidFill>
              <a:latin typeface="+mj-lt"/>
              <a:ea typeface="MS Gothic" panose="020B0609070205080204" pitchFamily="49" charset="-128"/>
            </a:endParaRPr>
          </a:p>
          <a:p>
            <a:pPr lvl="1"/>
            <a:r>
              <a:rPr lang="en-US" sz="2200" dirty="0">
                <a:solidFill>
                  <a:schemeClr val="bg1"/>
                </a:solidFill>
                <a:latin typeface="+mj-lt"/>
                <a:ea typeface="MS Gothic" panose="020B0609070205080204" pitchFamily="49" charset="-128"/>
              </a:rPr>
              <a:t>Cost-efficient and </a:t>
            </a:r>
            <a:r>
              <a:rPr lang="en-US" sz="2200" b="1" dirty="0">
                <a:solidFill>
                  <a:schemeClr val="bg1"/>
                </a:solidFill>
                <a:latin typeface="+mj-lt"/>
                <a:ea typeface="MS Gothic" panose="020B0609070205080204" pitchFamily="49" charset="-128"/>
              </a:rPr>
              <a:t>secure access </a:t>
            </a:r>
            <a:r>
              <a:rPr lang="en-US" sz="2200" dirty="0">
                <a:solidFill>
                  <a:schemeClr val="bg1"/>
                </a:solidFill>
                <a:latin typeface="+mj-lt"/>
                <a:ea typeface="MS Gothic" panose="020B0609070205080204" pitchFamily="49" charset="-128"/>
              </a:rPr>
              <a:t>to supercomputing resources</a:t>
            </a:r>
            <a:endParaRPr lang="en-DE" sz="2200" dirty="0">
              <a:solidFill>
                <a:schemeClr val="bg1"/>
              </a:solidFill>
              <a:latin typeface="+mj-lt"/>
              <a:ea typeface="MS Gothic" panose="020B0609070205080204" pitchFamily="49" charset="-128"/>
            </a:endParaRPr>
          </a:p>
          <a:p>
            <a:pPr lvl="1"/>
            <a:r>
              <a:rPr lang="en-US" sz="2200" b="1" dirty="0">
                <a:solidFill>
                  <a:schemeClr val="bg1"/>
                </a:solidFill>
                <a:latin typeface="+mj-lt"/>
                <a:ea typeface="MS Gothic" panose="020B0609070205080204" pitchFamily="49" charset="-128"/>
              </a:rPr>
              <a:t>Local hosting </a:t>
            </a:r>
            <a:r>
              <a:rPr lang="en-US" sz="2200" dirty="0">
                <a:solidFill>
                  <a:schemeClr val="bg1"/>
                </a:solidFill>
                <a:latin typeface="+mj-lt"/>
                <a:ea typeface="MS Gothic" panose="020B0609070205080204" pitchFamily="49" charset="-128"/>
              </a:rPr>
              <a:t>for secure handling of proprietary and </a:t>
            </a:r>
            <a:r>
              <a:rPr lang="en-US" sz="2200" b="1" dirty="0">
                <a:solidFill>
                  <a:schemeClr val="bg1"/>
                </a:solidFill>
                <a:latin typeface="+mj-lt"/>
                <a:ea typeface="MS Gothic" panose="020B0609070205080204" pitchFamily="49" charset="-128"/>
              </a:rPr>
              <a:t>sensitive </a:t>
            </a:r>
            <a:r>
              <a:rPr lang="en-US" sz="2200" b="1" dirty="0" err="1">
                <a:solidFill>
                  <a:schemeClr val="bg1"/>
                </a:solidFill>
                <a:latin typeface="+mj-lt"/>
                <a:ea typeface="MS Gothic" panose="020B0609070205080204" pitchFamily="49" charset="-128"/>
              </a:rPr>
              <a:t>dat</a:t>
            </a:r>
            <a:r>
              <a:rPr lang="en-DE" sz="2200" b="1" dirty="0">
                <a:solidFill>
                  <a:schemeClr val="bg1"/>
                </a:solidFill>
                <a:latin typeface="+mj-lt"/>
                <a:ea typeface="MS Gothic" panose="020B0609070205080204" pitchFamily="49" charset="-128"/>
              </a:rPr>
              <a:t>a</a:t>
            </a:r>
          </a:p>
          <a:p>
            <a:pPr lvl="1"/>
            <a:r>
              <a:rPr lang="en-DE" sz="2200" dirty="0">
                <a:solidFill>
                  <a:schemeClr val="bg1"/>
                </a:solidFill>
                <a:latin typeface="+mj-lt"/>
                <a:ea typeface="MS Gothic" panose="020B0609070205080204" pitchFamily="49" charset="-128"/>
              </a:rPr>
              <a:t>Partnership with Seedbox.ai</a:t>
            </a:r>
            <a:endParaRPr lang="de-DE" sz="2200" dirty="0">
              <a:solidFill>
                <a:schemeClr val="bg1"/>
              </a:solidFill>
              <a:latin typeface="+mj-lt"/>
              <a:ea typeface="MS Gothic" panose="020B0609070205080204" pitchFamily="49" charset="-128"/>
            </a:endParaRPr>
          </a:p>
          <a:p>
            <a:endParaRPr lang="en-DE" sz="2200" dirty="0">
              <a:solidFill>
                <a:schemeClr val="bg1"/>
              </a:solidFill>
              <a:latin typeface="Overpass" pitchFamily="2" charset="0"/>
            </a:endParaRPr>
          </a:p>
          <a:p>
            <a:endParaRPr lang="de-DE" sz="2200" dirty="0">
              <a:solidFill>
                <a:schemeClr val="bg1"/>
              </a:solidFill>
              <a:latin typeface="Overpass" pitchFamily="2" charset="0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59C04AE3-0592-4F4E-84CD-3FF6EACA271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67222" y="1211580"/>
            <a:ext cx="5889598" cy="4434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3422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C6B49D-DBCD-4A19-A710-4B3E89CB5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9234"/>
            <a:ext cx="10515600" cy="1325563"/>
          </a:xfrm>
        </p:spPr>
        <p:txBody>
          <a:bodyPr/>
          <a:lstStyle/>
          <a:p>
            <a:r>
              <a:rPr lang="de-DE" dirty="0"/>
              <a:t>Goal: First </a:t>
            </a:r>
            <a:r>
              <a:rPr lang="de-DE" dirty="0" err="1"/>
              <a:t>success</a:t>
            </a:r>
            <a:r>
              <a:rPr lang="de-DE" dirty="0"/>
              <a:t> </a:t>
            </a:r>
            <a:r>
              <a:rPr lang="de-DE" dirty="0" err="1"/>
              <a:t>stories</a:t>
            </a:r>
            <a:r>
              <a:rPr lang="de-DE" dirty="0"/>
              <a:t> </a:t>
            </a:r>
            <a:r>
              <a:rPr lang="de-DE" dirty="0" err="1"/>
              <a:t>as</a:t>
            </a:r>
            <a:r>
              <a:rPr lang="de-DE" dirty="0"/>
              <a:t> quick </a:t>
            </a:r>
            <a:r>
              <a:rPr lang="de-DE" dirty="0" err="1"/>
              <a:t>as</a:t>
            </a:r>
            <a:r>
              <a:rPr lang="de-DE" dirty="0"/>
              <a:t> possible</a:t>
            </a:r>
          </a:p>
        </p:txBody>
      </p:sp>
      <p:pic>
        <p:nvPicPr>
          <p:cNvPr id="4" name="image40.png">
            <a:extLst>
              <a:ext uri="{FF2B5EF4-FFF2-40B4-BE49-F238E27FC236}">
                <a16:creationId xmlns:a16="http://schemas.microsoft.com/office/drawing/2014/main" id="{F82761F2-90F7-4847-9CCA-184A49FDF1B4}"/>
              </a:ext>
            </a:extLst>
          </p:cNvPr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2465" y="6019799"/>
            <a:ext cx="860013" cy="661029"/>
          </a:xfrm>
          <a:prstGeom prst="rect">
            <a:avLst/>
          </a:prstGeom>
          <a:ln/>
        </p:spPr>
      </p:pic>
      <p:sp>
        <p:nvSpPr>
          <p:cNvPr id="7" name="Textplatzhalter 2">
            <a:extLst>
              <a:ext uri="{FF2B5EF4-FFF2-40B4-BE49-F238E27FC236}">
                <a16:creationId xmlns:a16="http://schemas.microsoft.com/office/drawing/2014/main" id="{A5D6A472-9537-40A7-8055-E6DDE470C01C}"/>
              </a:ext>
            </a:extLst>
          </p:cNvPr>
          <p:cNvSpPr txBox="1">
            <a:spLocks/>
          </p:cNvSpPr>
          <p:nvPr/>
        </p:nvSpPr>
        <p:spPr>
          <a:xfrm>
            <a:off x="630809" y="1780392"/>
            <a:ext cx="7113600" cy="4129314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>
                <a:solidFill>
                  <a:schemeClr val="bg1"/>
                </a:solidFill>
              </a:rPr>
              <a:t>Services in </a:t>
            </a:r>
            <a:r>
              <a:rPr lang="de-DE" dirty="0" err="1">
                <a:solidFill>
                  <a:schemeClr val="bg1"/>
                </a:solidFill>
              </a:rPr>
              <a:t>creation</a:t>
            </a:r>
            <a:r>
              <a:rPr lang="de-DE" dirty="0">
                <a:solidFill>
                  <a:schemeClr val="bg1"/>
                </a:solidFill>
              </a:rPr>
              <a:t> (</a:t>
            </a:r>
            <a:r>
              <a:rPr lang="de-DE" dirty="0" err="1">
                <a:solidFill>
                  <a:schemeClr val="bg1"/>
                </a:solidFill>
              </a:rPr>
              <a:t>collaboration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with</a:t>
            </a:r>
            <a:r>
              <a:rPr lang="de-DE" dirty="0">
                <a:solidFill>
                  <a:schemeClr val="bg1"/>
                </a:solidFill>
              </a:rPr>
              <a:t> Seedbox.AI):</a:t>
            </a:r>
          </a:p>
          <a:p>
            <a:pPr lvl="1"/>
            <a:r>
              <a:rPr lang="de-DE" dirty="0" err="1">
                <a:solidFill>
                  <a:schemeClr val="bg1"/>
                </a:solidFill>
              </a:rPr>
              <a:t>Inference</a:t>
            </a:r>
            <a:r>
              <a:rPr lang="de-DE" dirty="0">
                <a:solidFill>
                  <a:schemeClr val="bg1"/>
                </a:solidFill>
              </a:rPr>
              <a:t> API: </a:t>
            </a:r>
          </a:p>
          <a:p>
            <a:pPr lvl="2"/>
            <a:r>
              <a:rPr lang="de-DE" dirty="0">
                <a:solidFill>
                  <a:schemeClr val="bg1"/>
                </a:solidFill>
              </a:rPr>
              <a:t>A simple API </a:t>
            </a:r>
            <a:r>
              <a:rPr lang="de-DE" dirty="0" err="1">
                <a:solidFill>
                  <a:schemeClr val="bg1"/>
                </a:solidFill>
              </a:rPr>
              <a:t>to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talk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to</a:t>
            </a:r>
            <a:r>
              <a:rPr lang="de-DE" dirty="0">
                <a:solidFill>
                  <a:schemeClr val="bg1"/>
                </a:solidFill>
              </a:rPr>
              <a:t> SOTA open source </a:t>
            </a:r>
            <a:r>
              <a:rPr lang="de-DE" dirty="0" err="1">
                <a:solidFill>
                  <a:schemeClr val="bg1"/>
                </a:solidFill>
              </a:rPr>
              <a:t>models</a:t>
            </a:r>
            <a:endParaRPr lang="de-DE" dirty="0">
              <a:solidFill>
                <a:schemeClr val="bg1"/>
              </a:solidFill>
            </a:endParaRPr>
          </a:p>
          <a:p>
            <a:pPr lvl="2"/>
            <a:r>
              <a:rPr lang="de-DE" dirty="0" err="1">
                <a:solidFill>
                  <a:schemeClr val="bg1"/>
                </a:solidFill>
              </a:rPr>
              <a:t>Painless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access</a:t>
            </a:r>
            <a:endParaRPr lang="de-DE" dirty="0">
              <a:solidFill>
                <a:schemeClr val="bg1"/>
              </a:solidFill>
            </a:endParaRPr>
          </a:p>
          <a:p>
            <a:pPr lvl="2"/>
            <a:r>
              <a:rPr lang="de-DE" dirty="0">
                <a:solidFill>
                  <a:schemeClr val="bg1"/>
                </a:solidFill>
              </a:rPr>
              <a:t>OpenAI-</a:t>
            </a:r>
            <a:r>
              <a:rPr lang="de-DE" dirty="0" err="1">
                <a:solidFill>
                  <a:schemeClr val="bg1"/>
                </a:solidFill>
              </a:rPr>
              <a:t>compatible</a:t>
            </a:r>
            <a:r>
              <a:rPr lang="de-DE" dirty="0">
                <a:solidFill>
                  <a:schemeClr val="bg1"/>
                </a:solidFill>
              </a:rPr>
              <a:t> API​</a:t>
            </a:r>
          </a:p>
          <a:p>
            <a:pPr lvl="2"/>
            <a:r>
              <a:rPr lang="de-DE" dirty="0">
                <a:solidFill>
                  <a:schemeClr val="bg1"/>
                </a:solidFill>
              </a:rPr>
              <a:t>Seedbox Automodel: </a:t>
            </a:r>
            <a:r>
              <a:rPr lang="en-US" dirty="0">
                <a:solidFill>
                  <a:schemeClr val="bg1"/>
                </a:solidFill>
              </a:rPr>
              <a:t>a custom-trained classifier will figure out the best model to use regarding cost-to-quality.​</a:t>
            </a:r>
          </a:p>
          <a:p>
            <a:pPr lvl="2"/>
            <a:r>
              <a:rPr lang="de-DE" dirty="0" err="1">
                <a:solidFill>
                  <a:schemeClr val="bg1"/>
                </a:solidFill>
              </a:rPr>
              <a:t>Available</a:t>
            </a:r>
            <a:r>
              <a:rPr lang="de-DE" dirty="0">
                <a:solidFill>
                  <a:schemeClr val="bg1"/>
                </a:solidFill>
              </a:rPr>
              <a:t> Models (</a:t>
            </a:r>
            <a:r>
              <a:rPr lang="de-DE" dirty="0" err="1">
                <a:solidFill>
                  <a:schemeClr val="bg1"/>
                </a:solidFill>
              </a:rPr>
              <a:t>for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now</a:t>
            </a:r>
            <a:r>
              <a:rPr lang="de-DE" dirty="0">
                <a:solidFill>
                  <a:schemeClr val="bg1"/>
                </a:solidFill>
              </a:rPr>
              <a:t>): </a:t>
            </a:r>
            <a:r>
              <a:rPr lang="de-DE" dirty="0" err="1">
                <a:solidFill>
                  <a:schemeClr val="bg1"/>
                </a:solidFill>
              </a:rPr>
              <a:t>Llama</a:t>
            </a:r>
            <a:r>
              <a:rPr lang="de-DE" dirty="0">
                <a:solidFill>
                  <a:schemeClr val="bg1"/>
                </a:solidFill>
              </a:rPr>
              <a:t> 3.1 Family, Phi 2 Family, </a:t>
            </a:r>
            <a:r>
              <a:rPr lang="de-DE" dirty="0" err="1">
                <a:solidFill>
                  <a:schemeClr val="bg1"/>
                </a:solidFill>
              </a:rPr>
              <a:t>Qwen</a:t>
            </a:r>
            <a:r>
              <a:rPr lang="de-DE" dirty="0">
                <a:solidFill>
                  <a:schemeClr val="bg1"/>
                </a:solidFill>
              </a:rPr>
              <a:t> 2 Family</a:t>
            </a:r>
          </a:p>
          <a:p>
            <a:pPr lvl="2"/>
            <a:r>
              <a:rPr lang="de-DE" dirty="0">
                <a:solidFill>
                  <a:schemeClr val="bg1"/>
                </a:solidFill>
              </a:rPr>
              <a:t>Service </a:t>
            </a:r>
            <a:r>
              <a:rPr lang="de-DE" dirty="0" err="1">
                <a:solidFill>
                  <a:schemeClr val="bg1"/>
                </a:solidFill>
              </a:rPr>
              <a:t>to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be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released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soon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as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showcase</a:t>
            </a:r>
            <a:r>
              <a:rPr lang="de-DE" dirty="0">
                <a:solidFill>
                  <a:schemeClr val="bg1"/>
                </a:solidFill>
              </a:rPr>
              <a:t> </a:t>
            </a:r>
            <a:r>
              <a:rPr lang="de-DE" dirty="0" err="1">
                <a:solidFill>
                  <a:schemeClr val="bg1"/>
                </a:solidFill>
              </a:rPr>
              <a:t>for</a:t>
            </a:r>
            <a:r>
              <a:rPr lang="de-DE" dirty="0">
                <a:solidFill>
                  <a:schemeClr val="bg1"/>
                </a:solidFill>
              </a:rPr>
              <a:t> HammerHAI </a:t>
            </a:r>
            <a:r>
              <a:rPr lang="de-DE" dirty="0" err="1">
                <a:solidFill>
                  <a:schemeClr val="bg1"/>
                </a:solidFill>
              </a:rPr>
              <a:t>users</a:t>
            </a:r>
            <a:endParaRPr lang="de-DE" dirty="0">
              <a:solidFill>
                <a:schemeClr val="bg1"/>
              </a:solidFill>
            </a:endParaRPr>
          </a:p>
          <a:p>
            <a:pPr lvl="2"/>
            <a:r>
              <a:rPr lang="de-DE" dirty="0">
                <a:solidFill>
                  <a:schemeClr val="bg1"/>
                </a:solidFill>
              </a:rPr>
              <a:t>Commercial </a:t>
            </a:r>
            <a:r>
              <a:rPr lang="de-DE" dirty="0" err="1">
                <a:solidFill>
                  <a:schemeClr val="bg1"/>
                </a:solidFill>
              </a:rPr>
              <a:t>access</a:t>
            </a:r>
            <a:r>
              <a:rPr lang="de-DE" dirty="0">
                <a:solidFill>
                  <a:schemeClr val="bg1"/>
                </a:solidFill>
              </a:rPr>
              <a:t> will </a:t>
            </a:r>
            <a:r>
              <a:rPr lang="de-DE" dirty="0" err="1">
                <a:solidFill>
                  <a:schemeClr val="bg1"/>
                </a:solidFill>
              </a:rPr>
              <a:t>be</a:t>
            </a:r>
            <a:r>
              <a:rPr lang="de-DE" dirty="0">
                <a:solidFill>
                  <a:schemeClr val="bg1"/>
                </a:solidFill>
              </a:rPr>
              <a:t> possible</a:t>
            </a:r>
          </a:p>
          <a:p>
            <a:pPr lvl="1"/>
            <a:r>
              <a:rPr lang="de-DE" dirty="0">
                <a:solidFill>
                  <a:schemeClr val="bg1"/>
                </a:solidFill>
              </a:rPr>
              <a:t>Demo </a:t>
            </a:r>
            <a:r>
              <a:rPr lang="de-DE" dirty="0" err="1">
                <a:solidFill>
                  <a:schemeClr val="bg1"/>
                </a:solidFill>
              </a:rPr>
              <a:t>planned</a:t>
            </a:r>
            <a:r>
              <a:rPr lang="de-DE" dirty="0">
                <a:solidFill>
                  <a:schemeClr val="bg1"/>
                </a:solidFill>
              </a:rPr>
              <a:t> at ISC 2025</a:t>
            </a:r>
          </a:p>
          <a:p>
            <a:pPr lvl="2"/>
            <a:endParaRPr lang="de-DE" dirty="0">
              <a:solidFill>
                <a:schemeClr val="bg1"/>
              </a:solidFill>
            </a:endParaRPr>
          </a:p>
          <a:p>
            <a:pPr lvl="2"/>
            <a:endParaRPr lang="de-DE" dirty="0">
              <a:solidFill>
                <a:schemeClr val="bg1"/>
              </a:solidFill>
            </a:endParaRPr>
          </a:p>
          <a:p>
            <a:pPr lvl="1"/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8" name="Picture 4" descr="A screenshot of a web page&#10;&#10;AI-generated content may be incorrect.">
            <a:extLst>
              <a:ext uri="{FF2B5EF4-FFF2-40B4-BE49-F238E27FC236}">
                <a16:creationId xmlns:a16="http://schemas.microsoft.com/office/drawing/2014/main" id="{78241A4C-3D78-4F0E-B281-D75ECD37E5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3022" y="1662979"/>
            <a:ext cx="3270984" cy="392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7069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4">
      <a:dk1>
        <a:sysClr val="windowText" lastClr="000000"/>
      </a:dk1>
      <a:lt1>
        <a:sysClr val="window" lastClr="FFFFFF"/>
      </a:lt1>
      <a:dk2>
        <a:srgbClr val="061C76"/>
      </a:dk2>
      <a:lt2>
        <a:srgbClr val="FFFFFF"/>
      </a:lt2>
      <a:accent1>
        <a:srgbClr val="061C76"/>
      </a:accent1>
      <a:accent2>
        <a:srgbClr val="1A3EAA"/>
      </a:accent2>
      <a:accent3>
        <a:srgbClr val="FFC000"/>
      </a:accent3>
      <a:accent4>
        <a:srgbClr val="9BBB59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BD45769B505C47B741277D5A7E1AA2" ma:contentTypeVersion="21" ma:contentTypeDescription="Create a new document." ma:contentTypeScope="" ma:versionID="2d90d388cac602ef767b01f3e2fb3ce7">
  <xsd:schema xmlns:xsd="http://www.w3.org/2001/XMLSchema" xmlns:xs="http://www.w3.org/2001/XMLSchema" xmlns:p="http://schemas.microsoft.com/office/2006/metadata/properties" xmlns:ns1="http://schemas.microsoft.com/sharepoint/v3" xmlns:ns2="17615853-7f91-438f-9534-afd54aeb325b" xmlns:ns3="4f61047b-3b18-41b7-9c13-88e2fbe1b5d2" targetNamespace="http://schemas.microsoft.com/office/2006/metadata/properties" ma:root="true" ma:fieldsID="568a6ae81556c89371b695ff50b0fb7b" ns1:_="" ns2:_="" ns3:_="">
    <xsd:import namespace="http://schemas.microsoft.com/sharepoint/v3"/>
    <xsd:import namespace="17615853-7f91-438f-9534-afd54aeb325b"/>
    <xsd:import namespace="4f61047b-3b18-41b7-9c13-88e2fbe1b5d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1:_ip_UnifiedCompliancePolicyProperties" minOccurs="0"/>
                <xsd:element ref="ns1:_ip_UnifiedCompliancePolicyUIAc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6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7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615853-7f91-438f-9534-afd54aeb32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0b6b536-68da-4869-80cf-67b04ace3ce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61047b-3b18-41b7-9c13-88e2fbe1b5d2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b4d8597-6f18-48fb-88c2-3eefa884dd06}" ma:internalName="TaxCatchAll" ma:showField="CatchAllData" ma:web="4f61047b-3b18-41b7-9c13-88e2fbe1b5d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f61047b-3b18-41b7-9c13-88e2fbe1b5d2" xsi:nil="true"/>
    <lcf76f155ced4ddcb4097134ff3c332f xmlns="17615853-7f91-438f-9534-afd54aeb325b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D11B748-E61C-45DC-A262-A903289A20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17615853-7f91-438f-9534-afd54aeb325b"/>
    <ds:schemaRef ds:uri="4f61047b-3b18-41b7-9c13-88e2fbe1b5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6B86385-9EEA-409E-B9E5-BAB78E14E40F}">
  <ds:schemaRefs>
    <ds:schemaRef ds:uri="http://www.w3.org/XML/1998/namespace"/>
    <ds:schemaRef ds:uri="http://schemas.microsoft.com/office/2006/metadata/properties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purl.org/dc/terms/"/>
    <ds:schemaRef ds:uri="http://schemas.microsoft.com/office/infopath/2007/PartnerControls"/>
    <ds:schemaRef ds:uri="4f61047b-3b18-41b7-9c13-88e2fbe1b5d2"/>
    <ds:schemaRef ds:uri="17615853-7f91-438f-9534-afd54aeb325b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ED071968-019C-4AF2-BB4E-F64809DFA40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JU theme</Template>
  <TotalTime>0</TotalTime>
  <Words>683</Words>
  <Application>Microsoft Office PowerPoint</Application>
  <PresentationFormat>Breitbild</PresentationFormat>
  <Paragraphs>82</Paragraphs>
  <Slides>11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11</vt:i4>
      </vt:variant>
    </vt:vector>
  </HeadingPairs>
  <TitlesOfParts>
    <vt:vector size="20" baseType="lpstr">
      <vt:lpstr>-apple-system</vt:lpstr>
      <vt:lpstr>Aptos</vt:lpstr>
      <vt:lpstr>Arial</vt:lpstr>
      <vt:lpstr>Calibri</vt:lpstr>
      <vt:lpstr>Calibri Light</vt:lpstr>
      <vt:lpstr>Calibri, sans-serif</vt:lpstr>
      <vt:lpstr>Overpass</vt:lpstr>
      <vt:lpstr>Wingdings</vt:lpstr>
      <vt:lpstr>Office Theme</vt:lpstr>
      <vt:lpstr>THE EUROPEAN HIGH PERFORMANCE COMPUTING ​ JOINT UNDERTAKING </vt:lpstr>
      <vt:lpstr>Germany’s First AI Factory for Industry and Academia</vt:lpstr>
      <vt:lpstr>Expected AI User Requirements</vt:lpstr>
      <vt:lpstr>User Support Services</vt:lpstr>
      <vt:lpstr>HammerHAI Goal: Support the entire AI Lifecycle</vt:lpstr>
      <vt:lpstr>HammerHAI Infrastructure</vt:lpstr>
      <vt:lpstr>First Steps (preparation phase)</vt:lpstr>
      <vt:lpstr>Goal: GenAI Platform for HammerHAI</vt:lpstr>
      <vt:lpstr>Goal: First success stories as quick as possible</vt:lpstr>
      <vt:lpstr>Conclusion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EUROPEAN HIGH-PERFORMANCE COMPUTING (EUROHPC) JOINT UNDERTAKING   ANDERS DAM JENSEN</dc:title>
  <dc:creator>LEBEAUX Elise</dc:creator>
  <cp:lastModifiedBy>Bastian Koller</cp:lastModifiedBy>
  <cp:revision>86</cp:revision>
  <dcterms:created xsi:type="dcterms:W3CDTF">2022-03-16T15:41:54Z</dcterms:created>
  <dcterms:modified xsi:type="dcterms:W3CDTF">2025-05-19T19:43:33Z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0x01010011BD45769B505C47B741277D5A7E1AA2</vt:lpwstr>
  </property>
  <property fmtid="{D5CDD505-2E9C-101B-9397-08002B2CF9AE}" pid="3" name="MediaServiceImageTags">
    <vt:lpwstr/>
  </property>
</Properties>
</file>