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3"/>
  </p:sldMasterIdLst>
  <p:notesMasterIdLst>
    <p:notesMasterId r:id="rId11"/>
  </p:notesMasterIdLst>
  <p:sldIdLst>
    <p:sldId id="256" r:id="rId4"/>
    <p:sldId id="259" r:id="rId5"/>
    <p:sldId id="262" r:id="rId6"/>
    <p:sldId id="264" r:id="rId7"/>
    <p:sldId id="265" r:id="rId8"/>
    <p:sldId id="266" r:id="rId9"/>
    <p:sldId id="267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1C28CB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1C28CB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1C28CB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1C28CB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1C28CB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1C28CB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1C28CB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1C28CB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1C28CB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246"/>
    <a:srgbClr val="38AB0E"/>
    <a:srgbClr val="0929D4"/>
    <a:srgbClr val="0D0D0D"/>
    <a:srgbClr val="FFE0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74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816094" y="6948680"/>
            <a:ext cx="15136800" cy="1905003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defRPr sz="6400"/>
            </a:lvl1pPr>
          </a:lstStyle>
          <a:p>
            <a:r>
              <a:t>Presentation Subtitle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823157" y="98820"/>
            <a:ext cx="13970003" cy="3670830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lnSpc>
                <a:spcPct val="80000"/>
              </a:lnSpc>
              <a:defRPr sz="9000" spc="-200"/>
            </a:lvl1pPr>
          </a:lstStyle>
          <a:p>
            <a:r>
              <a:t>Presentation</a:t>
            </a:r>
          </a:p>
        </p:txBody>
      </p:sp>
      <p:sp>
        <p:nvSpPr>
          <p:cNvPr id="13" name="ANNOTATION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4816094" y="11994612"/>
            <a:ext cx="15136800" cy="461060"/>
          </a:xfrm>
          <a:prstGeom prst="rect">
            <a:avLst/>
          </a:prstGeom>
        </p:spPr>
        <p:txBody>
          <a:bodyPr lIns="50800" tIns="50800" rIns="50800" bIns="50800">
            <a:spAutoFit/>
          </a:bodyPr>
          <a:lstStyle>
            <a:lvl1pPr>
              <a:defRPr sz="2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annotation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ge Presenta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2838227" y="-15182"/>
            <a:ext cx="19247186" cy="192894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1C28CB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838227" y="2700141"/>
            <a:ext cx="19247186" cy="6121526"/>
          </a:xfrm>
          <a:prstGeom prst="rect">
            <a:avLst/>
          </a:prstGeom>
        </p:spPr>
        <p:txBody>
          <a:bodyPr lIns="50800" tIns="50800" rIns="50800" bIns="50800"/>
          <a:lstStyle>
            <a:lvl1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1C28CB"/>
                </a:solidFill>
              </a:defRPr>
            </a:lvl1pPr>
            <a:lvl2pPr marL="1219200" indent="-609600" defTabSz="2438337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1C28CB"/>
                </a:solidFill>
              </a:defRPr>
            </a:lvl2pPr>
            <a:lvl3pPr marL="1828800" indent="-609600" defTabSz="2438337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1C28CB"/>
                </a:solidFill>
              </a:defRPr>
            </a:lvl3pPr>
            <a:lvl4pPr marL="2438400" indent="-609600" defTabSz="2438337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1C28CB"/>
                </a:solidFill>
              </a:defRPr>
            </a:lvl4pPr>
            <a:lvl5pPr marL="3048000" indent="-609600" defTabSz="2438337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1C28CB"/>
                </a:solidFill>
              </a:defRPr>
            </a:lvl5pPr>
          </a:lstStyle>
          <a:p>
            <a:r>
              <a:t>Body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427172" y="1720974"/>
            <a:ext cx="19507201" cy="3673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914219" y="12528208"/>
            <a:ext cx="15240003" cy="636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18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10668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16764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22860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28956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35052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41148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47244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5334000" marR="0" indent="-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6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2.mp4"/><Relationship Id="rId7" Type="http://schemas.openxmlformats.org/officeDocument/2006/relationships/image" Target="../media/image1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Body Level One…"/>
          <p:cNvSpPr txBox="1">
            <a:spLocks noGrp="1"/>
          </p:cNvSpPr>
          <p:nvPr>
            <p:ph type="body" idx="21"/>
          </p:nvPr>
        </p:nvSpPr>
        <p:spPr>
          <a:xfrm>
            <a:off x="4816094" y="6948679"/>
            <a:ext cx="15136800" cy="190500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Introduction</a:t>
            </a:r>
            <a:endParaRPr dirty="0"/>
          </a:p>
        </p:txBody>
      </p:sp>
      <p:sp>
        <p:nvSpPr>
          <p:cNvPr id="71" name="Presentation Title"/>
          <p:cNvSpPr txBox="1">
            <a:spLocks noGrp="1"/>
          </p:cNvSpPr>
          <p:nvPr>
            <p:ph type="body" idx="22"/>
          </p:nvPr>
        </p:nvSpPr>
        <p:spPr>
          <a:xfrm>
            <a:off x="4823157" y="98820"/>
            <a:ext cx="13970003" cy="367083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Quantum Computing</a:t>
            </a:r>
            <a:endParaRPr dirty="0"/>
          </a:p>
        </p:txBody>
      </p:sp>
      <p:sp>
        <p:nvSpPr>
          <p:cNvPr id="72" name="ANNOTATION"/>
          <p:cNvSpPr txBox="1">
            <a:spLocks noGrp="1"/>
          </p:cNvSpPr>
          <p:nvPr>
            <p:ph type="body" idx="2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ANNOTATION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resentation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tIns="180000">
            <a:normAutofit/>
          </a:bodyPr>
          <a:lstStyle/>
          <a:p>
            <a:r>
              <a:rPr lang="en-US" dirty="0" smtClean="0"/>
              <a:t>Quantum Computing</a:t>
            </a:r>
            <a:br>
              <a:rPr lang="en-US" dirty="0" smtClean="0"/>
            </a:br>
            <a:r>
              <a:rPr lang="en-US" sz="4900" dirty="0" smtClean="0"/>
              <a:t>… promises to solve some of our toughest problems</a:t>
            </a:r>
            <a:endParaRPr sz="4900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2" r="11872"/>
          <a:stretch/>
        </p:blipFill>
        <p:spPr>
          <a:xfrm>
            <a:off x="11405248" y="2274340"/>
            <a:ext cx="4320000" cy="4320000"/>
          </a:xfrm>
          <a:prstGeom prst="ellipse">
            <a:avLst/>
          </a:prstGeom>
          <a:ln w="88900">
            <a:solidFill>
              <a:srgbClr val="0D0D0D"/>
            </a:solidFill>
          </a:ln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67" b="1466"/>
          <a:stretch/>
        </p:blipFill>
        <p:spPr>
          <a:xfrm>
            <a:off x="17038739" y="2274340"/>
            <a:ext cx="4320000" cy="4320000"/>
          </a:xfrm>
          <a:prstGeom prst="ellipse">
            <a:avLst/>
          </a:prstGeom>
          <a:ln w="88900">
            <a:solidFill>
              <a:srgbClr val="0D0D0D"/>
            </a:solidFill>
          </a:ln>
        </p:spPr>
      </p:pic>
      <p:sp>
        <p:nvSpPr>
          <p:cNvPr id="59" name="TextBox 58"/>
          <p:cNvSpPr txBox="1"/>
          <p:nvPr/>
        </p:nvSpPr>
        <p:spPr>
          <a:xfrm>
            <a:off x="17196443" y="6906411"/>
            <a:ext cx="4057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929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optimization</a:t>
            </a:r>
            <a:endParaRPr lang="en-US" sz="3600" dirty="0">
              <a:solidFill>
                <a:srgbClr val="0929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7" r="21427"/>
          <a:stretch/>
        </p:blipFill>
        <p:spPr>
          <a:xfrm>
            <a:off x="5771758" y="2274340"/>
            <a:ext cx="4320000" cy="4320000"/>
          </a:xfrm>
          <a:prstGeom prst="ellipse">
            <a:avLst/>
          </a:prstGeom>
          <a:ln w="88900">
            <a:solidFill>
              <a:srgbClr val="0D0D0D"/>
            </a:solidFill>
          </a:ln>
        </p:spPr>
      </p:pic>
      <p:sp>
        <p:nvSpPr>
          <p:cNvPr id="62" name="TextBox 61"/>
          <p:cNvSpPr txBox="1"/>
          <p:nvPr/>
        </p:nvSpPr>
        <p:spPr>
          <a:xfrm>
            <a:off x="5442303" y="6906411"/>
            <a:ext cx="5365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929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</a:t>
            </a:r>
            <a:r>
              <a:rPr lang="en-US" sz="3600" dirty="0">
                <a:solidFill>
                  <a:srgbClr val="0929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grid</a:t>
            </a:r>
            <a:r>
              <a:rPr lang="en-US" sz="3600" dirty="0">
                <a:solidFill>
                  <a:srgbClr val="0929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</a:t>
            </a:r>
            <a:endParaRPr lang="en-US" sz="3600" dirty="0">
              <a:solidFill>
                <a:srgbClr val="0929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5369" y="8010816"/>
            <a:ext cx="4320000" cy="4320000"/>
          </a:xfrm>
          <a:prstGeom prst="ellipse">
            <a:avLst/>
          </a:prstGeom>
          <a:ln w="88900">
            <a:solidFill>
              <a:srgbClr val="FF3246"/>
            </a:solidFill>
          </a:ln>
        </p:spPr>
      </p:pic>
      <p:sp>
        <p:nvSpPr>
          <p:cNvPr id="66" name="TextBox 65"/>
          <p:cNvSpPr txBox="1"/>
          <p:nvPr/>
        </p:nvSpPr>
        <p:spPr>
          <a:xfrm>
            <a:off x="3916259" y="12561025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929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design</a:t>
            </a:r>
            <a:endParaRPr lang="en-US" sz="3600" dirty="0">
              <a:solidFill>
                <a:srgbClr val="0929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0" r="18880"/>
          <a:stretch/>
        </p:blipFill>
        <p:spPr>
          <a:xfrm>
            <a:off x="8612063" y="8010816"/>
            <a:ext cx="4320000" cy="4320000"/>
          </a:xfrm>
          <a:prstGeom prst="ellipse">
            <a:avLst/>
          </a:prstGeom>
          <a:ln w="88900">
            <a:solidFill>
              <a:srgbClr val="FF3246"/>
            </a:solidFill>
          </a:ln>
        </p:spPr>
      </p:pic>
      <p:sp>
        <p:nvSpPr>
          <p:cNvPr id="69" name="TextBox 68"/>
          <p:cNvSpPr txBox="1"/>
          <p:nvPr/>
        </p:nvSpPr>
        <p:spPr>
          <a:xfrm>
            <a:off x="9024730" y="12595066"/>
            <a:ext cx="3544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929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design</a:t>
            </a:r>
            <a:endParaRPr lang="en-US" sz="5400" dirty="0">
              <a:solidFill>
                <a:srgbClr val="AF82B9"/>
              </a:solidFill>
              <a:latin typeface="Roboto" panose="02000000000000000000"/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2" r="22812"/>
          <a:stretch/>
        </p:blipFill>
        <p:spPr>
          <a:xfrm>
            <a:off x="14148757" y="7856090"/>
            <a:ext cx="4320000" cy="4320000"/>
          </a:xfrm>
          <a:prstGeom prst="ellipse">
            <a:avLst/>
          </a:prstGeom>
          <a:ln w="88900">
            <a:solidFill>
              <a:srgbClr val="FFE00C"/>
            </a:solidFill>
          </a:ln>
        </p:spPr>
      </p:pic>
      <p:sp>
        <p:nvSpPr>
          <p:cNvPr id="72" name="TextBox 71"/>
          <p:cNvSpPr txBox="1"/>
          <p:nvPr/>
        </p:nvSpPr>
        <p:spPr>
          <a:xfrm>
            <a:off x="13577674" y="12284025"/>
            <a:ext cx="48910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929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Vegetation </a:t>
            </a:r>
            <a:r>
              <a:rPr lang="en-US" sz="3600" dirty="0" smtClean="0">
                <a:solidFill>
                  <a:srgbClr val="0929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 − </a:t>
            </a:r>
          </a:p>
          <a:p>
            <a:r>
              <a:rPr lang="en-US" sz="3600" dirty="0" smtClean="0">
                <a:solidFill>
                  <a:srgbClr val="0929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change</a:t>
            </a:r>
            <a:endParaRPr lang="en-US" sz="3600" dirty="0">
              <a:solidFill>
                <a:srgbClr val="0929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85452" y="7856090"/>
            <a:ext cx="4320000" cy="4320000"/>
          </a:xfrm>
          <a:prstGeom prst="ellipse">
            <a:avLst/>
          </a:prstGeom>
          <a:ln w="88900">
            <a:solidFill>
              <a:srgbClr val="FFE00C"/>
            </a:solidFill>
          </a:ln>
        </p:spPr>
      </p:pic>
      <p:sp>
        <p:nvSpPr>
          <p:cNvPr id="75" name="TextBox 74"/>
          <p:cNvSpPr txBox="1"/>
          <p:nvPr/>
        </p:nvSpPr>
        <p:spPr>
          <a:xfrm>
            <a:off x="18570050" y="12330816"/>
            <a:ext cx="59041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929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brain functionality – </a:t>
            </a:r>
            <a:br>
              <a:rPr lang="en-US" sz="3600" dirty="0">
                <a:solidFill>
                  <a:srgbClr val="0929D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0929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neural networks</a:t>
            </a:r>
            <a:endParaRPr lang="en-US" sz="3600" dirty="0">
              <a:solidFill>
                <a:srgbClr val="0929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1262078" y="6906411"/>
            <a:ext cx="4596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929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chain logistics</a:t>
            </a:r>
            <a:endParaRPr lang="en-US" sz="3600" dirty="0">
              <a:solidFill>
                <a:srgbClr val="0929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9" grpId="0"/>
      <p:bldP spid="72" grpId="0"/>
      <p:bldP spid="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resentation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tIns="180000">
            <a:normAutofit/>
          </a:bodyPr>
          <a:lstStyle/>
          <a:p>
            <a:r>
              <a:rPr lang="en-US" dirty="0" smtClean="0"/>
              <a:t>Quantum computer: one qubit</a:t>
            </a:r>
            <a:br>
              <a:rPr lang="en-US" dirty="0" smtClean="0"/>
            </a:br>
            <a:endParaRPr sz="49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 Placeholder 2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2838227" y="2700141"/>
                <a:ext cx="19247186" cy="6121526"/>
              </a:xfrm>
            </p:spPr>
            <p:txBody>
              <a:bodyPr>
                <a:noAutofit/>
              </a:bodyPr>
              <a:lstStyle/>
              <a:p>
                <a:pPr marL="0" lvl="0" indent="0" defTabSz="1828800">
                  <a:spcBef>
                    <a:spcPts val="2000"/>
                  </a:spcBef>
                  <a:spcAft>
                    <a:spcPts val="1200"/>
                  </a:spcAft>
                  <a:buSzTx/>
                  <a:buNone/>
                  <a:defRPr/>
                </a:pPr>
                <a:r>
                  <a:rPr lang="en-US" sz="6000" kern="1200" dirty="0" smtClean="0">
                    <a:solidFill>
                      <a:srgbClr val="FF3246"/>
                    </a:solidFill>
                  </a:rPr>
                  <a:t>One qubit ≡ two-state quantum system</a:t>
                </a:r>
                <a:endParaRPr lang="en-US" sz="6000" i="1" kern="1200" dirty="0">
                  <a:solidFill>
                    <a:srgbClr val="FF3246"/>
                  </a:solidFill>
                  <a:ea typeface="Cambria Math" panose="02040503050406030204" pitchFamily="18" charset="0"/>
                </a:endParaRPr>
              </a:p>
              <a:p>
                <a:pPr marL="0" lvl="0" indent="0" defTabSz="1828800">
                  <a:spcBef>
                    <a:spcPts val="2000"/>
                  </a:spcBef>
                  <a:spcAft>
                    <a:spcPts val="3000"/>
                  </a:spcAft>
                  <a:buSz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6000" i="1" kern="1200">
                              <a:solidFill>
                                <a:srgbClr val="0929D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6000" i="1" kern="1200">
                                  <a:solidFill>
                                    <a:srgbClr val="0929D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 kern="1200">
                                  <a:solidFill>
                                    <a:srgbClr val="0929D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sz="6000" i="1" kern="1200">
                          <a:solidFill>
                            <a:srgbClr val="0929D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6000" i="1" kern="1200">
                              <a:solidFill>
                                <a:srgbClr val="0929D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6000" i="1" kern="1200">
                                  <a:solidFill>
                                    <a:srgbClr val="0929D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 kern="1200">
                                  <a:solidFill>
                                    <a:srgbClr val="0929D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6000" kern="1200" dirty="0">
                  <a:solidFill>
                    <a:srgbClr val="0929D4"/>
                  </a:solidFill>
                  <a:latin typeface="Calibri" panose="020F0502020204030204"/>
                </a:endParaRPr>
              </a:p>
              <a:p>
                <a:pPr marL="0" lvl="0" indent="0" defTabSz="1828800">
                  <a:spcBef>
                    <a:spcPts val="2000"/>
                  </a:spcBef>
                  <a:buSz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6000" i="1" kern="1200">
                              <a:solidFill>
                                <a:srgbClr val="0929D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6000" i="1" kern="1200">
                                  <a:solidFill>
                                    <a:srgbClr val="0929D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 kern="1200">
                                  <a:solidFill>
                                    <a:srgbClr val="0929D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sz="6000" i="1" kern="1200">
                          <a:solidFill>
                            <a:srgbClr val="0929D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6000" i="1" kern="1200">
                              <a:solidFill>
                                <a:srgbClr val="0929D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6000" i="1" kern="1200">
                                  <a:solidFill>
                                    <a:srgbClr val="0929D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 kern="1200">
                                  <a:solidFill>
                                    <a:srgbClr val="0929D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6000" kern="1200" dirty="0">
                  <a:solidFill>
                    <a:srgbClr val="0929D4"/>
                  </a:solidFill>
                  <a:latin typeface="Calibri" panose="020F0502020204030204"/>
                </a:endParaRPr>
              </a:p>
              <a:p>
                <a:pPr marL="0" lvl="0" indent="0" defTabSz="1828800">
                  <a:spcBef>
                    <a:spcPts val="2000"/>
                  </a:spcBef>
                  <a:spcAft>
                    <a:spcPts val="1800"/>
                  </a:spcAft>
                  <a:buSzTx/>
                  <a:buNone/>
                  <a:defRPr/>
                </a:pPr>
                <a:r>
                  <a:rPr lang="en-US" sz="6000" kern="1200" dirty="0">
                    <a:solidFill>
                      <a:srgbClr val="0929D4"/>
                    </a:solidFill>
                  </a:rPr>
                  <a:t>One qubit</a:t>
                </a:r>
              </a:p>
              <a:p>
                <a:pPr marL="0" lvl="0" indent="0" defTabSz="1828800">
                  <a:spcBef>
                    <a:spcPts val="2000"/>
                  </a:spcBef>
                  <a:buSzTx/>
                  <a:buNone/>
                  <a:defRPr/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6000" i="1" kern="1200" smtClean="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6000" i="1" kern="1200">
                                <a:solidFill>
                                  <a:srgbClr val="0D0D0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 kern="1200">
                                <a:solidFill>
                                  <a:srgbClr val="0D0D0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  <m:r>
                      <a:rPr lang="en-US" sz="6000" i="1" kern="1200">
                        <a:solidFill>
                          <a:srgbClr val="0D0D0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6000" i="1" kern="12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 kern="12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000" i="1" kern="12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begChr m:val=""/>
                        <m:endChr m:val="⟩"/>
                        <m:ctrlPr>
                          <a:rPr lang="en-US" sz="6000" i="1" kern="12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6000" i="1" kern="1200">
                                <a:solidFill>
                                  <a:srgbClr val="0D0D0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 kern="1200">
                                <a:solidFill>
                                  <a:srgbClr val="0D0D0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sz="6000" i="1" kern="1200">
                        <a:solidFill>
                          <a:srgbClr val="0D0D0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000" i="1" kern="12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 kern="12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6000" i="1" kern="12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"/>
                        <m:endChr m:val="⟩"/>
                        <m:ctrlPr>
                          <a:rPr lang="en-US" sz="6000" i="1" kern="12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6000" i="1" kern="1200">
                                <a:solidFill>
                                  <a:srgbClr val="0D0D0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 kern="1200">
                                <a:solidFill>
                                  <a:srgbClr val="0D0D0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6000" i="1" kern="1200">
                        <a:solidFill>
                          <a:srgbClr val="0929D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; </m:t>
                    </m:r>
                    <m:sSup>
                      <m:sSupPr>
                        <m:ctrlPr>
                          <a:rPr lang="en-US" sz="6000" i="1" kern="1200">
                            <a:solidFill>
                              <a:srgbClr val="0929D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6000" i="1" kern="1200">
                                <a:solidFill>
                                  <a:srgbClr val="0929D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6000" i="1" kern="1200">
                                    <a:solidFill>
                                      <a:srgbClr val="0929D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000" i="1" kern="1200">
                                    <a:solidFill>
                                      <a:srgbClr val="0929D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6000" i="1" kern="1200">
                                    <a:solidFill>
                                      <a:srgbClr val="0929D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6000" i="1" kern="1200">
                            <a:solidFill>
                              <a:srgbClr val="0929D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 kern="1200">
                        <a:solidFill>
                          <a:srgbClr val="0929D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6000" i="1" kern="1200">
                            <a:solidFill>
                              <a:srgbClr val="0929D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6000" i="1" kern="1200">
                                <a:solidFill>
                                  <a:srgbClr val="0929D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6000" i="1" kern="1200">
                                    <a:solidFill>
                                      <a:srgbClr val="0929D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000" i="1" kern="1200">
                                    <a:solidFill>
                                      <a:srgbClr val="0929D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6000" i="1" kern="1200">
                                    <a:solidFill>
                                      <a:srgbClr val="0929D4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6000" i="1" kern="1200">
                            <a:solidFill>
                              <a:srgbClr val="0929D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 kern="1200">
                        <a:solidFill>
                          <a:srgbClr val="0929D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 </m:t>
                    </m:r>
                    <m:d>
                      <m:dPr>
                        <m:ctrlPr>
                          <a:rPr lang="en-US" sz="6000" i="1" kern="1200">
                            <a:solidFill>
                              <a:srgbClr val="0929D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6000" i="1" kern="1200">
                                <a:solidFill>
                                  <a:srgbClr val="0929D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i="1" kern="1200">
                                <a:solidFill>
                                  <a:srgbClr val="0929D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i="1" kern="1200">
                                <a:solidFill>
                                  <a:srgbClr val="0929D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6000" i="1" kern="1200">
                            <a:solidFill>
                              <a:srgbClr val="0929D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6000" i="1" kern="1200">
                                <a:solidFill>
                                  <a:srgbClr val="0929D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i="1" kern="1200">
                                <a:solidFill>
                                  <a:srgbClr val="0929D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6000" i="1" kern="1200">
                                <a:solidFill>
                                  <a:srgbClr val="0929D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6000" i="1" kern="1200">
                            <a:solidFill>
                              <a:srgbClr val="0929D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6000" i="1" kern="1200">
                            <a:solidFill>
                              <a:srgbClr val="0929D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</m:d>
                  </m:oMath>
                </a14:m>
                <a:r>
                  <a:rPr lang="en-US" sz="6000" kern="1200" dirty="0">
                    <a:solidFill>
                      <a:srgbClr val="0929D4"/>
                    </a:solidFill>
                    <a:latin typeface="Calibri" panose="020F0502020204030204"/>
                  </a:rPr>
                  <a:t> </a:t>
                </a:r>
              </a:p>
              <a:p>
                <a:pPr marL="0" lvl="0" indent="0" defTabSz="1828800">
                  <a:spcBef>
                    <a:spcPts val="2000"/>
                  </a:spcBef>
                  <a:buSzTx/>
                  <a:buNone/>
                  <a:defRPr/>
                </a:pPr>
                <a:endParaRPr lang="en-US" sz="6000" kern="1200" dirty="0" smtClean="0">
                  <a:solidFill>
                    <a:srgbClr val="0929D4"/>
                  </a:solidFill>
                  <a:latin typeface="Calibri" panose="020F0502020204030204"/>
                </a:endParaRPr>
              </a:p>
              <a:p>
                <a:pPr marL="0" lvl="0" indent="0" defTabSz="1828800">
                  <a:spcBef>
                    <a:spcPts val="2000"/>
                  </a:spcBef>
                  <a:buSzTx/>
                  <a:buNone/>
                  <a:defRPr/>
                </a:pPr>
                <a:r>
                  <a:rPr lang="en-US" sz="6000" kern="1200" dirty="0">
                    <a:solidFill>
                      <a:srgbClr val="0929D4"/>
                    </a:solidFill>
                    <a:latin typeface="Calibri" panose="020F0502020204030204"/>
                  </a:rPr>
                  <a:t/>
                </a:r>
                <a:br>
                  <a:rPr lang="en-US" sz="6000" kern="1200" dirty="0">
                    <a:solidFill>
                      <a:srgbClr val="0929D4"/>
                    </a:solidFill>
                    <a:latin typeface="Calibri" panose="020F0502020204030204"/>
                  </a:rPr>
                </a:br>
                <a:r>
                  <a:rPr lang="en-US" sz="6000" kern="1200" dirty="0">
                    <a:solidFill>
                      <a:srgbClr val="0929D4"/>
                    </a:solidFill>
                  </a:rPr>
                  <a:t>BUT measurement always gives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6000" i="1" kern="1200">
                            <a:solidFill>
                              <a:srgbClr val="0929D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6000" i="1" kern="1200">
                                <a:solidFill>
                                  <a:srgbClr val="0929D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 kern="1200">
                                <a:solidFill>
                                  <a:srgbClr val="0929D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6000" kern="1200" dirty="0">
                    <a:solidFill>
                      <a:srgbClr val="0929D4"/>
                    </a:solidFill>
                    <a:latin typeface="Calibri" panose="020F0502020204030204"/>
                  </a:rPr>
                  <a:t> </a:t>
                </a:r>
                <a:r>
                  <a:rPr lang="en-US" sz="6000" kern="1200" dirty="0">
                    <a:solidFill>
                      <a:srgbClr val="0929D4"/>
                    </a:solidFill>
                  </a:rPr>
                  <a:t>or</a:t>
                </a:r>
                <a:r>
                  <a:rPr lang="en-US" sz="6000" kern="1200" dirty="0">
                    <a:solidFill>
                      <a:srgbClr val="0929D4"/>
                    </a:solidFill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6000" i="1" kern="1200">
                            <a:solidFill>
                              <a:srgbClr val="0929D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6000" i="1" kern="1200">
                                <a:solidFill>
                                  <a:srgbClr val="0929D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 kern="1200">
                                <a:solidFill>
                                  <a:srgbClr val="0929D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endParaRPr lang="en-US" sz="6600" kern="1200" dirty="0">
                  <a:solidFill>
                    <a:srgbClr val="0929D4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17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838227" y="2700141"/>
                <a:ext cx="19247186" cy="6121526"/>
              </a:xfrm>
              <a:blipFill>
                <a:blip r:embed="rId2"/>
                <a:stretch>
                  <a:fillRect l="-2154" t="-4482" b="-44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Brace 17"/>
          <p:cNvSpPr>
            <a:spLocks noChangeAspect="1"/>
          </p:cNvSpPr>
          <p:nvPr/>
        </p:nvSpPr>
        <p:spPr>
          <a:xfrm>
            <a:off x="14331927" y="3865815"/>
            <a:ext cx="458087" cy="1781452"/>
          </a:xfrm>
          <a:prstGeom prst="rightBrace">
            <a:avLst/>
          </a:prstGeom>
          <a:noFill/>
          <a:ln w="57150" cap="flat" cmpd="sng" algn="ctr">
            <a:solidFill>
              <a:srgbClr val="0929D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" name="TextBox 18"/>
          <p:cNvSpPr txBox="1">
            <a:spLocks noChangeAspect="1"/>
          </p:cNvSpPr>
          <p:nvPr/>
        </p:nvSpPr>
        <p:spPr>
          <a:xfrm>
            <a:off x="16053975" y="4271793"/>
            <a:ext cx="591379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0929D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Two basis states</a:t>
            </a:r>
          </a:p>
        </p:txBody>
      </p:sp>
      <p:sp>
        <p:nvSpPr>
          <p:cNvPr id="20" name="TextBox 19"/>
          <p:cNvSpPr txBox="1">
            <a:spLocks noChangeAspect="1"/>
          </p:cNvSpPr>
          <p:nvPr/>
        </p:nvSpPr>
        <p:spPr>
          <a:xfrm>
            <a:off x="17572175" y="8821667"/>
            <a:ext cx="65101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SUPERPOSITION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14240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resentation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tIns="180000">
            <a:normAutofit/>
          </a:bodyPr>
          <a:lstStyle/>
          <a:p>
            <a:r>
              <a:rPr lang="en-US" dirty="0" smtClean="0"/>
              <a:t>Quantum computer: two qubits</a:t>
            </a:r>
            <a:br>
              <a:rPr lang="en-US" dirty="0" smtClean="0"/>
            </a:br>
            <a:endParaRPr sz="49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 Placeholder 2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2838226" y="2700141"/>
                <a:ext cx="21164773" cy="6121526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en-US" sz="6000" dirty="0">
                    <a:solidFill>
                      <a:srgbClr val="0929D4"/>
                    </a:solidFill>
                  </a:rPr>
                  <a:t>Two qubits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6000" i="1" smtClean="0">
                              <a:solidFill>
                                <a:srgbClr val="0D0D0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6000" i="1">
                                  <a:solidFill>
                                    <a:srgbClr val="0D0D0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6000" i="1">
                                      <a:solidFill>
                                        <a:srgbClr val="0D0D0D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6000" i="1">
                                      <a:solidFill>
                                        <a:srgbClr val="0D0D0D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6000" i="1">
                                      <a:solidFill>
                                        <a:srgbClr val="0D0D0D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6000" i="1">
                          <a:solidFill>
                            <a:srgbClr val="0D0D0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6000" i="1">
                              <a:solidFill>
                                <a:srgbClr val="0D0D0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solidFill>
                                <a:srgbClr val="0D0D0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6000" i="1">
                              <a:solidFill>
                                <a:srgbClr val="0D0D0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sSub>
                        <m:sSubPr>
                          <m:ctrlPr>
                            <a:rPr lang="en-US" sz="6000" i="1">
                              <a:solidFill>
                                <a:srgbClr val="0D0D0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6000" i="1">
                                  <a:solidFill>
                                    <a:srgbClr val="0D0D0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>
                                  <a:solidFill>
                                    <a:srgbClr val="0D0D0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|0</m:t>
                              </m:r>
                            </m:e>
                          </m:d>
                        </m:e>
                        <m:sub>
                          <m:r>
                            <a:rPr lang="en-US" sz="6000" i="1">
                              <a:solidFill>
                                <a:srgbClr val="0D0D0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6000" i="1">
                              <a:solidFill>
                                <a:srgbClr val="0D0D0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6000" i="1">
                                  <a:solidFill>
                                    <a:srgbClr val="0D0D0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>
                                  <a:solidFill>
                                    <a:srgbClr val="0D0D0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|0</m:t>
                              </m:r>
                            </m:e>
                          </m:d>
                        </m:e>
                        <m:sub>
                          <m:r>
                            <a:rPr lang="en-US" sz="6000" i="1">
                              <a:solidFill>
                                <a:srgbClr val="0D0D0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6000" i="1">
                          <a:solidFill>
                            <a:srgbClr val="0D0D0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6000" i="1">
                              <a:solidFill>
                                <a:srgbClr val="0D0D0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solidFill>
                                <a:srgbClr val="0D0D0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6000" i="1">
                              <a:solidFill>
                                <a:srgbClr val="0D0D0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sSub>
                        <m:sSubPr>
                          <m:ctrlPr>
                            <a:rPr lang="en-US" sz="6000" i="1">
                              <a:solidFill>
                                <a:srgbClr val="0D0D0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6000" i="1">
                                  <a:solidFill>
                                    <a:srgbClr val="0D0D0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>
                                  <a:solidFill>
                                    <a:srgbClr val="0D0D0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|0</m:t>
                              </m:r>
                            </m:e>
                          </m:d>
                        </m:e>
                        <m:sub>
                          <m:r>
                            <a:rPr lang="en-US" sz="6000" i="1">
                              <a:solidFill>
                                <a:srgbClr val="0D0D0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6000" i="1">
                              <a:solidFill>
                                <a:srgbClr val="0D0D0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6000" i="1">
                                  <a:solidFill>
                                    <a:srgbClr val="0D0D0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>
                                  <a:solidFill>
                                    <a:srgbClr val="0D0D0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|1</m:t>
                              </m:r>
                            </m:e>
                          </m:d>
                        </m:e>
                        <m:sub>
                          <m:r>
                            <a:rPr lang="en-US" sz="6000" i="1">
                              <a:solidFill>
                                <a:srgbClr val="0D0D0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6000" i="1">
                          <a:solidFill>
                            <a:srgbClr val="0D0D0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6000" i="1">
                              <a:solidFill>
                                <a:srgbClr val="0D0D0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solidFill>
                                <a:srgbClr val="0D0D0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6000" i="1">
                              <a:solidFill>
                                <a:srgbClr val="0D0D0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sSub>
                        <m:sSubPr>
                          <m:ctrlPr>
                            <a:rPr lang="en-US" sz="6000" i="1">
                              <a:solidFill>
                                <a:srgbClr val="0D0D0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6000" i="1">
                                  <a:solidFill>
                                    <a:srgbClr val="0D0D0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>
                                  <a:solidFill>
                                    <a:srgbClr val="0D0D0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|1</m:t>
                              </m:r>
                            </m:e>
                          </m:d>
                        </m:e>
                        <m:sub>
                          <m:r>
                            <a:rPr lang="en-US" sz="6000" i="1">
                              <a:solidFill>
                                <a:srgbClr val="0D0D0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6000" i="1">
                              <a:solidFill>
                                <a:srgbClr val="0D0D0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6000" i="1">
                                  <a:solidFill>
                                    <a:srgbClr val="0D0D0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>
                                  <a:solidFill>
                                    <a:srgbClr val="0D0D0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|0</m:t>
                              </m:r>
                            </m:e>
                          </m:d>
                        </m:e>
                        <m:sub>
                          <m:r>
                            <a:rPr lang="en-US" sz="6000" i="1">
                              <a:solidFill>
                                <a:srgbClr val="0D0D0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6000" i="1">
                          <a:solidFill>
                            <a:srgbClr val="0D0D0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6000" i="1">
                              <a:solidFill>
                                <a:srgbClr val="0D0D0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solidFill>
                                <a:srgbClr val="0D0D0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6000" i="1">
                              <a:solidFill>
                                <a:srgbClr val="0D0D0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sz="6000" i="1">
                              <a:solidFill>
                                <a:srgbClr val="0D0D0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6000" i="1">
                                  <a:solidFill>
                                    <a:srgbClr val="0D0D0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>
                                  <a:solidFill>
                                    <a:srgbClr val="0D0D0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|1</m:t>
                              </m:r>
                            </m:e>
                          </m:d>
                        </m:e>
                        <m:sub>
                          <m:r>
                            <a:rPr lang="en-US" sz="6000" i="1">
                              <a:solidFill>
                                <a:srgbClr val="0D0D0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6000" i="1">
                              <a:solidFill>
                                <a:srgbClr val="0D0D0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6000" i="1">
                                  <a:solidFill>
                                    <a:srgbClr val="0D0D0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>
                                  <a:solidFill>
                                    <a:srgbClr val="0D0D0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|1</m:t>
                              </m:r>
                            </m:e>
                          </m:d>
                        </m:e>
                        <m:sub>
                          <m:r>
                            <a:rPr lang="en-US" sz="6000" i="1">
                              <a:solidFill>
                                <a:srgbClr val="0D0D0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6000" i="1" smtClean="0">
                          <a:solidFill>
                            <a:srgbClr val="0929D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sz="6000" i="1" smtClean="0">
                              <a:solidFill>
                                <a:srgbClr val="0929D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6000" i="1">
                                  <a:solidFill>
                                    <a:srgbClr val="0929D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6000" i="1">
                                      <a:solidFill>
                                        <a:srgbClr val="0929D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6000" i="1">
                                      <a:solidFill>
                                        <a:srgbClr val="0929D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6000" i="1">
                                      <a:solidFill>
                                        <a:srgbClr val="0929D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6000" i="1">
                              <a:solidFill>
                                <a:srgbClr val="0929D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000" i="1">
                          <a:solidFill>
                            <a:srgbClr val="0929D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srgbClr val="0929D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6000" i="1">
                                  <a:solidFill>
                                    <a:srgbClr val="0929D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6000" i="1">
                                      <a:solidFill>
                                        <a:srgbClr val="0929D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6000" i="1">
                                          <a:solidFill>
                                            <a:srgbClr val="0929D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6000" i="1">
                                          <a:solidFill>
                                            <a:srgbClr val="0929D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6000" i="1">
                                          <a:solidFill>
                                            <a:srgbClr val="0929D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6000" i="1">
                                  <a:solidFill>
                                    <a:srgbClr val="0929D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000" i="1">
                              <a:solidFill>
                                <a:srgbClr val="0929D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6000" i="1">
                                  <a:solidFill>
                                    <a:srgbClr val="0929D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6000" i="1">
                                      <a:solidFill>
                                        <a:srgbClr val="0929D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6000" i="1">
                                          <a:solidFill>
                                            <a:srgbClr val="0929D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6000" i="1">
                                          <a:solidFill>
                                            <a:srgbClr val="0929D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6000" i="1">
                                          <a:solidFill>
                                            <a:srgbClr val="0929D4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6000" i="1">
                                  <a:solidFill>
                                    <a:srgbClr val="0929D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000" i="1">
                              <a:solidFill>
                                <a:srgbClr val="0929D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6000" i="1">
                                  <a:solidFill>
                                    <a:srgbClr val="0929D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6000" i="1">
                                      <a:solidFill>
                                        <a:srgbClr val="0929D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6000" i="1">
                                      <a:solidFill>
                                        <a:srgbClr val="0929D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6000" i="1">
                                      <a:solidFill>
                                        <a:srgbClr val="0929D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6000" i="1">
                              <a:solidFill>
                                <a:srgbClr val="0929D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000" i="1">
                          <a:solidFill>
                            <a:srgbClr val="0929D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 </m:t>
                      </m:r>
                      <m:d>
                        <m:dPr>
                          <m:ctrlPr>
                            <a:rPr lang="en-US" sz="6000" i="1">
                              <a:solidFill>
                                <a:srgbClr val="0929D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6000" i="1">
                                  <a:solidFill>
                                    <a:srgbClr val="0929D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i="1">
                                  <a:solidFill>
                                    <a:srgbClr val="0929D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6000" i="1">
                                  <a:solidFill>
                                    <a:srgbClr val="0929D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00</m:t>
                              </m:r>
                            </m:sub>
                          </m:sSub>
                          <m:r>
                            <a:rPr lang="en-US" sz="6000" i="1">
                              <a:solidFill>
                                <a:srgbClr val="0929D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6000" i="1">
                                  <a:solidFill>
                                    <a:srgbClr val="0929D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i="1">
                                  <a:solidFill>
                                    <a:srgbClr val="0929D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6000" i="1">
                                  <a:solidFill>
                                    <a:srgbClr val="0929D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US" sz="6000" i="1">
                              <a:solidFill>
                                <a:srgbClr val="0929D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6000" i="1">
                                  <a:solidFill>
                                    <a:srgbClr val="0929D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i="1">
                                  <a:solidFill>
                                    <a:srgbClr val="0929D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6000" i="1">
                                  <a:solidFill>
                                    <a:srgbClr val="0929D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  <m:r>
                            <a:rPr lang="en-US" sz="6000" i="1">
                              <a:solidFill>
                                <a:srgbClr val="0929D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6000" i="1">
                                  <a:solidFill>
                                    <a:srgbClr val="0929D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i="1">
                                  <a:solidFill>
                                    <a:srgbClr val="0929D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6000" i="1">
                                  <a:solidFill>
                                    <a:srgbClr val="0929D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lang="en-US" sz="6000" i="1">
                              <a:solidFill>
                                <a:srgbClr val="0929D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6000" i="1">
                              <a:solidFill>
                                <a:srgbClr val="0929D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</m:d>
                    </m:oMath>
                  </m:oMathPara>
                </a14:m>
                <a:endParaRPr lang="en-US" sz="6000" kern="1200" dirty="0">
                  <a:solidFill>
                    <a:srgbClr val="FEFFFF"/>
                  </a:solidFill>
                </a:endParaRPr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sz="6000" dirty="0">
                    <a:solidFill>
                      <a:srgbClr val="0929D4"/>
                    </a:solidFill>
                  </a:rPr>
                  <a:t>In general,</a:t>
                </a:r>
              </a:p>
              <a:p>
                <a:pPr marL="0" indent="0">
                  <a:spcBef>
                    <a:spcPts val="18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6000" i="1" smtClean="0">
                              <a:solidFill>
                                <a:srgbClr val="FF324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6000" i="1">
                                  <a:solidFill>
                                    <a:srgbClr val="FF324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6000" i="1">
                                      <a:solidFill>
                                        <a:srgbClr val="FF324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6000" i="1">
                                      <a:solidFill>
                                        <a:srgbClr val="FF324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6000" i="1">
                                      <a:solidFill>
                                        <a:srgbClr val="FF324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6000" i="1">
                          <a:solidFill>
                            <a:srgbClr val="FF324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6000" i="1">
                              <a:solidFill>
                                <a:srgbClr val="FF324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6000" i="1">
                                  <a:solidFill>
                                    <a:srgbClr val="FF324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6000" i="1">
                                      <a:solidFill>
                                        <a:srgbClr val="FF324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6000" i="1">
                                      <a:solidFill>
                                        <a:srgbClr val="FF324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6000" i="1">
                                      <a:solidFill>
                                        <a:srgbClr val="FF324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sz="6000" i="1">
                              <a:solidFill>
                                <a:srgbClr val="FF324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6000" i="1">
                                  <a:solidFill>
                                    <a:srgbClr val="FF324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6000" i="1">
                                      <a:solidFill>
                                        <a:srgbClr val="FF324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6000" i="1">
                                      <a:solidFill>
                                        <a:srgbClr val="FF324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6000" i="1">
                                      <a:solidFill>
                                        <a:srgbClr val="FF324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6000" dirty="0">
                  <a:solidFill>
                    <a:srgbClr val="FF00B8"/>
                  </a:solidFill>
                </a:endParaRPr>
              </a:p>
              <a:p>
                <a:pPr marL="0" indent="0">
                  <a:spcBef>
                    <a:spcPts val="1200"/>
                  </a:spcBef>
                  <a:spcAft>
                    <a:spcPts val="1800"/>
                  </a:spcAft>
                  <a:buNone/>
                </a:pPr>
                <a:endParaRPr lang="en-US" sz="6000" dirty="0" smtClean="0">
                  <a:solidFill>
                    <a:srgbClr val="0929D4"/>
                  </a:solidFill>
                </a:endParaRPr>
              </a:p>
              <a:p>
                <a:pPr marL="0" indent="0">
                  <a:spcBef>
                    <a:spcPts val="1200"/>
                  </a:spcBef>
                  <a:spcAft>
                    <a:spcPts val="1800"/>
                  </a:spcAft>
                  <a:buNone/>
                </a:pPr>
                <a:r>
                  <a:rPr lang="en-US" sz="6000" dirty="0" smtClean="0">
                    <a:solidFill>
                      <a:srgbClr val="0929D4"/>
                    </a:solidFill>
                  </a:rPr>
                  <a:t>For </a:t>
                </a:r>
                <a:r>
                  <a:rPr lang="en-US" sz="6000" dirty="0">
                    <a:solidFill>
                      <a:srgbClr val="0929D4"/>
                    </a:solidFill>
                  </a:rPr>
                  <a:t>example,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6000" i="1" smtClean="0">
                              <a:solidFill>
                                <a:srgbClr val="38AB0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6000" i="1">
                                  <a:solidFill>
                                    <a:srgbClr val="38AB0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6000" i="1">
                                      <a:solidFill>
                                        <a:srgbClr val="38AB0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6000" i="1">
                                      <a:solidFill>
                                        <a:srgbClr val="38AB0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6000" i="1">
                                      <a:solidFill>
                                        <a:srgbClr val="38AB0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6000" i="1">
                          <a:solidFill>
                            <a:srgbClr val="38AB0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srgbClr val="38AB0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6000" i="1">
                                  <a:solidFill>
                                    <a:srgbClr val="38AB0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sz="6000" i="1">
                                      <a:solidFill>
                                        <a:srgbClr val="38AB0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6000" i="1">
                                      <a:solidFill>
                                        <a:srgbClr val="38AB0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|0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6000" i="1">
                                  <a:solidFill>
                                    <a:srgbClr val="38AB0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6000" i="1">
                                  <a:solidFill>
                                    <a:srgbClr val="38AB0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sz="6000" i="1">
                                      <a:solidFill>
                                        <a:srgbClr val="38AB0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6000" i="1">
                                      <a:solidFill>
                                        <a:srgbClr val="38AB0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|1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6000" i="1">
                                  <a:solidFill>
                                    <a:srgbClr val="38AB0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6000" i="1">
                              <a:solidFill>
                                <a:srgbClr val="38AB0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6000" i="1">
                                  <a:solidFill>
                                    <a:srgbClr val="38AB0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sz="6000" i="1">
                                      <a:solidFill>
                                        <a:srgbClr val="38AB0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6000" i="1">
                                      <a:solidFill>
                                        <a:srgbClr val="38AB0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|1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6000" i="1">
                                  <a:solidFill>
                                    <a:srgbClr val="38AB0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6000" i="1">
                                  <a:solidFill>
                                    <a:srgbClr val="38AB0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sz="6000" i="1">
                                      <a:solidFill>
                                        <a:srgbClr val="38AB0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6000" i="1">
                                      <a:solidFill>
                                        <a:srgbClr val="38AB0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|0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6000" i="1">
                                  <a:solidFill>
                                    <a:srgbClr val="38AB0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6000" i="1">
                                  <a:solidFill>
                                    <a:srgbClr val="38AB0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 i="1">
                                  <a:solidFill>
                                    <a:srgbClr val="38AB0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6000" kern="1200" dirty="0">
                  <a:solidFill>
                    <a:srgbClr val="FEFFFF"/>
                  </a:solidFill>
                </a:endParaRPr>
              </a:p>
            </p:txBody>
          </p:sp>
        </mc:Choice>
        <mc:Fallback>
          <p:sp>
            <p:nvSpPr>
              <p:cNvPr id="17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838226" y="2700141"/>
                <a:ext cx="21164773" cy="6121526"/>
              </a:xfrm>
              <a:blipFill>
                <a:blip r:embed="rId2"/>
                <a:stretch>
                  <a:fillRect l="-1959" t="-4482" b="-62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>
            <a:spLocks noChangeAspect="1"/>
          </p:cNvSpPr>
          <p:nvPr/>
        </p:nvSpPr>
        <p:spPr>
          <a:xfrm>
            <a:off x="17095925" y="6202292"/>
            <a:ext cx="65101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SUPERPOSITION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extBox 6"/>
          <p:cNvSpPr txBox="1">
            <a:spLocks noChangeAspect="1"/>
          </p:cNvSpPr>
          <p:nvPr/>
        </p:nvSpPr>
        <p:spPr>
          <a:xfrm>
            <a:off x="17095925" y="7262905"/>
            <a:ext cx="65117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324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ENTANGLEMENT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324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/>
          <p:cNvSpPr txBox="1">
            <a:spLocks noChangeAspect="1"/>
          </p:cNvSpPr>
          <p:nvPr/>
        </p:nvSpPr>
        <p:spPr>
          <a:xfrm>
            <a:off x="17095925" y="10720106"/>
            <a:ext cx="61670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38AB0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SINGLET STATE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38AB0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18029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1" name="Presentation Title"/>
              <p:cNvSpPr txBox="1">
                <a:spLocks noGrp="1"/>
              </p:cNvSpPr>
              <p:nvPr>
                <p:ph type="title"/>
              </p:nvPr>
            </p:nvSpPr>
            <p:spPr>
              <a:prstGeom prst="rect">
                <a:avLst/>
              </a:prstGeom>
            </p:spPr>
            <p:txBody>
              <a:bodyPr tIns="180000">
                <a:normAutofit/>
              </a:bodyPr>
              <a:lstStyle/>
              <a:p>
                <a:r>
                  <a:rPr lang="en-US" dirty="0" smtClean="0"/>
                  <a:t>Quantum computer: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qubits</a:t>
                </a:r>
                <a:br>
                  <a:rPr lang="en-US" dirty="0" smtClean="0"/>
                </a:br>
                <a:endParaRPr sz="4900" dirty="0"/>
              </a:p>
            </p:txBody>
          </p:sp>
        </mc:Choice>
        <mc:Fallback>
          <p:sp>
            <p:nvSpPr>
              <p:cNvPr id="81" name="Presentation Title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l="-3358" t="-23418" b="-2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 Placeholder 2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2838226" y="2700141"/>
                <a:ext cx="21164773" cy="6121526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6000" i="1" dirty="0" smtClean="0">
                        <a:solidFill>
                          <a:srgbClr val="0929D4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6000" dirty="0">
                    <a:solidFill>
                      <a:srgbClr val="0929D4"/>
                    </a:solidFill>
                  </a:rPr>
                  <a:t> qubits</a:t>
                </a:r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en-US" sz="6000" dirty="0" smtClean="0">
                    <a:solidFill>
                      <a:srgbClr val="0D0D0D"/>
                    </a:solidFill>
                  </a:rPr>
                  <a:t>Storage for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6000" i="1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en-US" sz="6000" dirty="0">
                    <a:solidFill>
                      <a:srgbClr val="0D0D0D"/>
                    </a:solidFill>
                  </a:rPr>
                  <a:t> numbers</a:t>
                </a:r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en-US" sz="6000" dirty="0" smtClean="0">
                    <a:solidFill>
                      <a:srgbClr val="0929D4"/>
                    </a:solidFill>
                  </a:rPr>
                  <a:t>Operations on all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>
                            <a:solidFill>
                              <a:srgbClr val="0929D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srgbClr val="0929D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6000" i="1">
                            <a:solidFill>
                              <a:srgbClr val="0929D4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en-US" sz="6000" dirty="0">
                    <a:solidFill>
                      <a:srgbClr val="0929D4"/>
                    </a:solidFill>
                  </a:rPr>
                  <a:t> numbers simultaneously</a:t>
                </a:r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6000" i="1" smtClean="0">
                            <a:solidFill>
                              <a:srgbClr val="FF324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solidFill>
                              <a:srgbClr val="FF3246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l-GR" sz="6000" i="1">
                            <a:solidFill>
                              <a:srgbClr val="FF324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  <m:r>
                          <a:rPr lang="en-US" sz="6000" i="1">
                            <a:solidFill>
                              <a:srgbClr val="FF324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sz="6000" i="1">
                        <a:solidFill>
                          <a:srgbClr val="FF324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i="1">
                        <a:solidFill>
                          <a:srgbClr val="FF3246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begChr m:val=""/>
                        <m:endChr m:val="⟩"/>
                        <m:ctrlPr>
                          <a:rPr lang="en-US" sz="6000" i="1">
                            <a:solidFill>
                              <a:srgbClr val="FF324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solidFill>
                              <a:srgbClr val="FF3246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l-GR" sz="6000" i="1">
                            <a:solidFill>
                              <a:srgbClr val="FF324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</m:d>
                  </m:oMath>
                </a14:m>
                <a:r>
                  <a:rPr lang="en-US" sz="6000" dirty="0">
                    <a:solidFill>
                      <a:srgbClr val="FF3246"/>
                    </a:solidFill>
                  </a:rPr>
                  <a:t> </a:t>
                </a:r>
                <a:r>
                  <a:rPr lang="en-US" sz="6000" dirty="0">
                    <a:solidFill>
                      <a:srgbClr val="FF3246"/>
                    </a:solidFill>
                    <a:sym typeface="Wingdings" panose="05000000000000000000" pitchFamily="2" charset="2"/>
                  </a:rPr>
                  <a:t> ONE operation</a:t>
                </a:r>
                <a:endParaRPr lang="en-US" sz="6000" dirty="0">
                  <a:solidFill>
                    <a:srgbClr val="FF3246"/>
                  </a:solidFill>
                </a:endParaRPr>
              </a:p>
              <a:p>
                <a:pPr marL="0" indent="0" defTabSz="1828800">
                  <a:spcBef>
                    <a:spcPts val="2000"/>
                  </a:spcBef>
                  <a:buSzTx/>
                  <a:buNone/>
                  <a:defRPr/>
                </a:pPr>
                <a:endParaRPr lang="en-US" sz="9600" kern="1200" dirty="0">
                  <a:solidFill>
                    <a:srgbClr val="FEFFFF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17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838226" y="2700141"/>
                <a:ext cx="21164773" cy="6121526"/>
              </a:xfrm>
              <a:blipFill>
                <a:blip r:embed="rId3"/>
                <a:stretch>
                  <a:fillRect l="-1959" t="-4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>
            <a:spLocks noChangeAspect="1"/>
          </p:cNvSpPr>
          <p:nvPr/>
        </p:nvSpPr>
        <p:spPr>
          <a:xfrm>
            <a:off x="15219500" y="3811517"/>
            <a:ext cx="65101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SUPERPOSITION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extBox 6"/>
          <p:cNvSpPr txBox="1">
            <a:spLocks noChangeAspect="1"/>
          </p:cNvSpPr>
          <p:nvPr/>
        </p:nvSpPr>
        <p:spPr>
          <a:xfrm>
            <a:off x="15219500" y="6062755"/>
            <a:ext cx="90765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324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MASSIVE PARALLELISM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324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11943956" y="9290487"/>
            <a:ext cx="115256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6000" dirty="0">
                <a:solidFill>
                  <a:srgbClr val="38AB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 mechanics may allow computers to calculate </a:t>
            </a:r>
            <a:r>
              <a:rPr lang="en-GB" sz="6000" dirty="0" smtClean="0">
                <a:solidFill>
                  <a:srgbClr val="38AB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faster </a:t>
            </a:r>
            <a:endParaRPr lang="en-US" sz="6000" dirty="0">
              <a:solidFill>
                <a:srgbClr val="38AB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7666557"/>
            <a:ext cx="4694715" cy="518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754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resentation Title"/>
          <p:cNvSpPr txBox="1">
            <a:spLocks noGrp="1"/>
          </p:cNvSpPr>
          <p:nvPr>
            <p:ph type="title"/>
          </p:nvPr>
        </p:nvSpPr>
        <p:spPr>
          <a:xfrm>
            <a:off x="2838226" y="-15182"/>
            <a:ext cx="21031423" cy="1928940"/>
          </a:xfrm>
          <a:prstGeom prst="rect">
            <a:avLst/>
          </a:prstGeom>
        </p:spPr>
        <p:txBody>
          <a:bodyPr tIns="180000">
            <a:normAutofit fontScale="90000"/>
          </a:bodyPr>
          <a:lstStyle/>
          <a:p>
            <a:r>
              <a:rPr lang="en-US" dirty="0"/>
              <a:t>Why is </a:t>
            </a:r>
            <a:r>
              <a:rPr lang="en-US" dirty="0" smtClean="0"/>
              <a:t>quantum </a:t>
            </a:r>
            <a:r>
              <a:rPr lang="en-US" dirty="0"/>
              <a:t>computing so difficult in praxis?</a:t>
            </a:r>
            <a:r>
              <a:rPr lang="en-US" dirty="0" smtClean="0"/>
              <a:t/>
            </a:r>
            <a:br>
              <a:rPr lang="en-US" dirty="0" smtClean="0"/>
            </a:br>
            <a:endParaRPr sz="4900" dirty="0"/>
          </a:p>
        </p:txBody>
      </p:sp>
      <p:sp>
        <p:nvSpPr>
          <p:cNvPr id="8" name="TextBox 7"/>
          <p:cNvSpPr txBox="1"/>
          <p:nvPr/>
        </p:nvSpPr>
        <p:spPr>
          <a:xfrm>
            <a:off x="9016137" y="2936666"/>
            <a:ext cx="69381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38AB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THEORETICAL QC</a:t>
            </a:r>
            <a:endParaRPr lang="en-US" sz="6000" dirty="0">
              <a:solidFill>
                <a:srgbClr val="38AB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38226" y="2936667"/>
            <a:ext cx="47580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3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endParaRPr lang="en-US" sz="6000" dirty="0">
              <a:solidFill>
                <a:srgbClr val="FF32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374132" y="2949159"/>
            <a:ext cx="58419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US" sz="6000" kern="1200" dirty="0" smtClean="0">
                <a:solidFill>
                  <a:srgbClr val="38AB0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PRACTICAL QC</a:t>
            </a:r>
            <a:endParaRPr lang="en-US" sz="6000" kern="1200" dirty="0">
              <a:solidFill>
                <a:srgbClr val="38AB0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 Placeholder 7">
                <a:extLst>
                  <a:ext uri="{FF2B5EF4-FFF2-40B4-BE49-F238E27FC236}">
                    <a16:creationId xmlns:a16="http://schemas.microsoft.com/office/drawing/2014/main" id="{CDC5DE63-70C3-B8C0-9DEA-1A86CC24F2B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741250" y="5328253"/>
                <a:ext cx="10498500" cy="60922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indent="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800" indent="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3200" indent="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7600" indent="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2000" indent="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6400" indent="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400800" indent="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5200" indent="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831" indent="-342831" defTabSz="457109">
                  <a:lnSpc>
                    <a:spcPct val="100000"/>
                  </a:lnSpc>
                  <a:spcBef>
                    <a:spcPts val="1000"/>
                  </a:spcBef>
                  <a:buClr>
                    <a:srgbClr val="FF3246"/>
                  </a:buClr>
                  <a:buSzPct val="80000"/>
                  <a:buFont typeface="Wingdings 3" charset="2"/>
                  <a:buChar char=""/>
                </a:pPr>
                <a:r>
                  <a:rPr lang="en-GB" sz="4800" dirty="0" smtClean="0">
                    <a:solidFill>
                      <a:srgbClr val="0929D4"/>
                    </a:solidFill>
                  </a:rPr>
                  <a:t>Initialize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sz="4800" i="1">
                                <a:solidFill>
                                  <a:srgbClr val="0D0D0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>
                                <a:solidFill>
                                  <a:srgbClr val="0D0D0D"/>
                                </a:solidFill>
                                <a:latin typeface="Cambria Math" panose="02040503050406030204" pitchFamily="18" charset="0"/>
                              </a:rPr>
                              <m:t>|0</m:t>
                            </m:r>
                          </m:e>
                        </m:d>
                      </m:e>
                      <m:sub>
                        <m:r>
                          <a:rPr lang="en-US" sz="48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4800" i="1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sz="4800" i="1">
                                <a:solidFill>
                                  <a:srgbClr val="0D0D0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>
                                <a:solidFill>
                                  <a:srgbClr val="0D0D0D"/>
                                </a:solidFill>
                                <a:latin typeface="Cambria Math" panose="02040503050406030204" pitchFamily="18" charset="0"/>
                              </a:rPr>
                              <m:t>|0</m:t>
                            </m:r>
                          </m:e>
                        </m:d>
                      </m:e>
                      <m:sub>
                        <m:r>
                          <a:rPr lang="en-US" sz="48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4800" dirty="0">
                    <a:solidFill>
                      <a:srgbClr val="0929D4"/>
                    </a:solidFill>
                  </a:rPr>
                  <a:t> </a:t>
                </a:r>
              </a:p>
              <a:p>
                <a:pPr marL="342831" indent="-342831" defTabSz="457109">
                  <a:lnSpc>
                    <a:spcPct val="100000"/>
                  </a:lnSpc>
                  <a:spcBef>
                    <a:spcPts val="1000"/>
                  </a:spcBef>
                  <a:buClr>
                    <a:srgbClr val="FF3246"/>
                  </a:buClr>
                  <a:buSzPct val="80000"/>
                  <a:buFont typeface="Wingdings 3" charset="2"/>
                  <a:buChar char=""/>
                </a:pPr>
                <a:r>
                  <a:rPr lang="en-GB" sz="4800" dirty="0">
                    <a:solidFill>
                      <a:srgbClr val="0929D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Create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i="1">
                                <a:solidFill>
                                  <a:srgbClr val="0D0D0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sz="4800" i="1">
                                    <a:solidFill>
                                      <a:srgbClr val="0D0D0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>
                                    <a:solidFill>
                                      <a:srgbClr val="0D0D0D"/>
                                    </a:solidFill>
                                    <a:latin typeface="Cambria Math" panose="02040503050406030204" pitchFamily="18" charset="0"/>
                                  </a:rPr>
                                  <m:t>|0</m:t>
                                </m:r>
                              </m:e>
                            </m:d>
                          </m:e>
                          <m:sub>
                            <m:r>
                              <a:rPr lang="en-US" sz="4800">
                                <a:solidFill>
                                  <a:srgbClr val="0D0D0D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4800" i="1">
                                <a:solidFill>
                                  <a:srgbClr val="0D0D0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sz="4800" i="1">
                                    <a:solidFill>
                                      <a:srgbClr val="0D0D0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>
                                    <a:solidFill>
                                      <a:srgbClr val="0D0D0D"/>
                                    </a:solidFill>
                                    <a:latin typeface="Cambria Math" panose="02040503050406030204" pitchFamily="18" charset="0"/>
                                  </a:rPr>
                                  <m:t>|1</m:t>
                                </m:r>
                              </m:e>
                            </m:d>
                          </m:e>
                          <m:sub>
                            <m:r>
                              <a:rPr lang="en-US" sz="4800">
                                <a:solidFill>
                                  <a:srgbClr val="0D0D0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8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0D0D0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sz="4800" i="1">
                                    <a:solidFill>
                                      <a:srgbClr val="0D0D0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>
                                    <a:solidFill>
                                      <a:srgbClr val="0D0D0D"/>
                                    </a:solidFill>
                                    <a:latin typeface="Cambria Math" panose="02040503050406030204" pitchFamily="18" charset="0"/>
                                  </a:rPr>
                                  <m:t>|1</m:t>
                                </m:r>
                              </m:e>
                            </m:d>
                          </m:e>
                          <m:sub>
                            <m:r>
                              <a:rPr lang="en-US" sz="4800">
                                <a:solidFill>
                                  <a:srgbClr val="0D0D0D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4800" i="1">
                                <a:solidFill>
                                  <a:srgbClr val="0D0D0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sz="4800" i="1">
                                    <a:solidFill>
                                      <a:srgbClr val="0D0D0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>
                                    <a:solidFill>
                                      <a:srgbClr val="0D0D0D"/>
                                    </a:solidFill>
                                    <a:latin typeface="Cambria Math" panose="02040503050406030204" pitchFamily="18" charset="0"/>
                                  </a:rPr>
                                  <m:t>|0</m:t>
                                </m:r>
                              </m:e>
                            </m:d>
                          </m:e>
                          <m:sub>
                            <m:r>
                              <a:rPr lang="en-US" sz="4800">
                                <a:solidFill>
                                  <a:srgbClr val="0D0D0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srgbClr val="0D0D0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>
                                <a:solidFill>
                                  <a:srgbClr val="0D0D0D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GB" sz="4800" dirty="0">
                  <a:solidFill>
                    <a:srgbClr val="FEFFFF"/>
                  </a:solidFill>
                </a:endParaRPr>
              </a:p>
              <a:p>
                <a:pPr marL="342831" indent="-342831" defTabSz="457109">
                  <a:lnSpc>
                    <a:spcPct val="100000"/>
                  </a:lnSpc>
                  <a:spcBef>
                    <a:spcPts val="1000"/>
                  </a:spcBef>
                  <a:buClr>
                    <a:srgbClr val="FF3246"/>
                  </a:buClr>
                  <a:buSzPct val="80000"/>
                  <a:buFont typeface="Wingdings 3" charset="2"/>
                  <a:buChar char=""/>
                </a:pPr>
                <a:r>
                  <a:rPr lang="en-GB" sz="4800" dirty="0">
                    <a:solidFill>
                      <a:srgbClr val="0929D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Apply 5X CNOT</a:t>
                </a:r>
              </a:p>
              <a:p>
                <a:pPr marL="342831" indent="-342831" defTabSz="457109">
                  <a:lnSpc>
                    <a:spcPct val="100000"/>
                  </a:lnSpc>
                  <a:spcBef>
                    <a:spcPts val="1000"/>
                  </a:spcBef>
                  <a:buClr>
                    <a:srgbClr val="FF3246"/>
                  </a:buClr>
                  <a:buSzPct val="80000"/>
                  <a:buFont typeface="Wingdings 3" charset="2"/>
                  <a:buChar char=""/>
                </a:pPr>
                <a:r>
                  <a:rPr lang="en-GB" sz="4800" dirty="0">
                    <a:solidFill>
                      <a:srgbClr val="0929D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Read out</a:t>
                </a:r>
              </a:p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11500" b="0" i="0" u="none" strike="noStrike" kern="1200" cap="none" spc="0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endParaRPr>
              </a:p>
            </p:txBody>
          </p:sp>
        </mc:Choice>
        <mc:Fallback>
          <p:sp>
            <p:nvSpPr>
              <p:cNvPr id="13" name="Text Placeholder 7">
                <a:extLst>
                  <a:ext uri="{FF2B5EF4-FFF2-40B4-BE49-F238E27FC236}">
                    <a16:creationId xmlns:a16="http://schemas.microsoft.com/office/drawing/2014/main" id="{CDC5DE63-70C3-B8C0-9DEA-1A86CC24F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250" y="5328253"/>
                <a:ext cx="10498500" cy="6092222"/>
              </a:xfrm>
              <a:prstGeom prst="rect">
                <a:avLst/>
              </a:prstGeom>
              <a:blipFill>
                <a:blip r:embed="rId6"/>
                <a:stretch>
                  <a:fillRect l="-1800" t="-2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spinmovie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89142" y="4291387"/>
            <a:ext cx="7200000" cy="7200000"/>
          </a:xfrm>
          <a:prstGeom prst="rect">
            <a:avLst/>
          </a:prstGeom>
        </p:spPr>
      </p:pic>
      <p:pic>
        <p:nvPicPr>
          <p:cNvPr id="15" name="nmr-k016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834341" y="4291387"/>
            <a:ext cx="7200000" cy="7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097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25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56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180000">
            <a:normAutofit fontScale="90000"/>
          </a:bodyPr>
          <a:lstStyle/>
          <a:p>
            <a:r>
              <a:rPr lang="en-US" dirty="0" smtClean="0"/>
              <a:t>Physical realizations of quantum computers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4460" y="7898936"/>
            <a:ext cx="5760000" cy="43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786" r="8893"/>
          <a:stretch/>
        </p:blipFill>
        <p:spPr>
          <a:xfrm>
            <a:off x="3775982" y="7898936"/>
            <a:ext cx="7494583" cy="43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3315" y="1645570"/>
            <a:ext cx="3182290" cy="43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055" y="1645570"/>
            <a:ext cx="5488437" cy="43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20024" y="6439686"/>
            <a:ext cx="5006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929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Superconducting qubits</a:t>
            </a:r>
            <a:endParaRPr lang="en-US" sz="3600" dirty="0">
              <a:solidFill>
                <a:srgbClr val="0929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78524" y="6439686"/>
            <a:ext cx="4031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929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Trapped-ion qubits</a:t>
            </a:r>
            <a:endParaRPr lang="en-US" sz="3600" dirty="0">
              <a:solidFill>
                <a:srgbClr val="0929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0393" y="12498693"/>
            <a:ext cx="4185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929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 atom qubits</a:t>
            </a:r>
            <a:endParaRPr lang="en-US" sz="3600" dirty="0">
              <a:solidFill>
                <a:srgbClr val="0929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224772" y="12498693"/>
            <a:ext cx="3339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929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Photonic qubits</a:t>
            </a:r>
            <a:endParaRPr lang="en-US" sz="3600" dirty="0">
              <a:solidFill>
                <a:srgbClr val="0929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601" y="5965570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643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CBCAAF"/>
      </a:dk1>
      <a:lt1>
        <a:srgbClr val="1C28CB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400" b="0" i="0" u="none" strike="noStrike" cap="none" spc="0" normalizeH="0" baseline="0">
            <a:ln>
              <a:noFill/>
            </a:ln>
            <a:solidFill>
              <a:srgbClr val="1C28CB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400" b="0" i="0" u="none" strike="noStrike" cap="none" spc="0" normalizeH="0" baseline="0">
            <a:ln>
              <a:noFill/>
            </a:ln>
            <a:solidFill>
              <a:srgbClr val="1C28CB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BD45769B505C47B741277D5A7E1AA2" ma:contentTypeVersion="20" ma:contentTypeDescription="Crée un document." ma:contentTypeScope="" ma:versionID="d7fee18a20e36d433be4fb853bce750f">
  <xsd:schema xmlns:xsd="http://www.w3.org/2001/XMLSchema" xmlns:xs="http://www.w3.org/2001/XMLSchema" xmlns:p="http://schemas.microsoft.com/office/2006/metadata/properties" xmlns:ns1="http://schemas.microsoft.com/sharepoint/v3" xmlns:ns2="17615853-7f91-438f-9534-afd54aeb325b" xmlns:ns3="4f61047b-3b18-41b7-9c13-88e2fbe1b5d2" targetNamespace="http://schemas.microsoft.com/office/2006/metadata/properties" ma:root="true" ma:fieldsID="c2497c3b3d9c9a44c89ac37424d04871" ns1:_="" ns2:_="" ns3:_="">
    <xsd:import namespace="http://schemas.microsoft.com/sharepoint/v3"/>
    <xsd:import namespace="17615853-7f91-438f-9534-afd54aeb325b"/>
    <xsd:import namespace="4f61047b-3b18-41b7-9c13-88e2fbe1b5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Propriétés de la stratégie de conformité unifiée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Action d’interface utilisateur de la stratégie de conformité unifié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15853-7f91-438f-9534-afd54aeb32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c0b6b536-68da-4869-80cf-67b04ace3c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61047b-3b18-41b7-9c13-88e2fbe1b5d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b4d8597-6f18-48fb-88c2-3eefa884dd06}" ma:internalName="TaxCatchAll" ma:showField="CatchAllData" ma:web="4f61047b-3b18-41b7-9c13-88e2fbe1b5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4493C6-201D-4E26-953E-153BD4C7AB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388E62-9A5D-472D-B31B-34880414DD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7615853-7f91-438f-9534-afd54aeb325b"/>
    <ds:schemaRef ds:uri="4f61047b-3b18-41b7-9c13-88e2fbe1b5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587</Words>
  <Application>Microsoft Office PowerPoint</Application>
  <PresentationFormat>Custom</PresentationFormat>
  <Paragraphs>54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Cambria Math</vt:lpstr>
      <vt:lpstr>Helvetica Neue</vt:lpstr>
      <vt:lpstr>Helvetica Neue Medium</vt:lpstr>
      <vt:lpstr>Roboto</vt:lpstr>
      <vt:lpstr>Wingdings</vt:lpstr>
      <vt:lpstr>Wingdings 3</vt:lpstr>
      <vt:lpstr>21_BasicWhite</vt:lpstr>
      <vt:lpstr>PowerPoint Presentation</vt:lpstr>
      <vt:lpstr>Quantum Computing … promises to solve some of our toughest problems</vt:lpstr>
      <vt:lpstr>Quantum computer: one qubit </vt:lpstr>
      <vt:lpstr>Quantum computer: two qubits </vt:lpstr>
      <vt:lpstr>Quantum computer: L qubits </vt:lpstr>
      <vt:lpstr>Why is quantum computing so difficult in praxis? </vt:lpstr>
      <vt:lpstr>Physical realizations of quantum computers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Kristel Michielsen</dc:creator>
  <cp:lastModifiedBy>Kristel Michielsen</cp:lastModifiedBy>
  <cp:revision>23</cp:revision>
  <dcterms:modified xsi:type="dcterms:W3CDTF">2024-03-14T22:27:33Z</dcterms:modified>
</cp:coreProperties>
</file>